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18" r:id="rId3"/>
    <p:sldId id="319" r:id="rId4"/>
    <p:sldId id="320" r:id="rId5"/>
    <p:sldId id="326" r:id="rId6"/>
    <p:sldId id="327" r:id="rId7"/>
    <p:sldId id="339" r:id="rId8"/>
    <p:sldId id="340" r:id="rId9"/>
    <p:sldId id="341" r:id="rId10"/>
    <p:sldId id="342" r:id="rId11"/>
    <p:sldId id="343" r:id="rId12"/>
    <p:sldId id="324" r:id="rId13"/>
    <p:sldId id="325" r:id="rId14"/>
    <p:sldId id="331" r:id="rId15"/>
    <p:sldId id="332" r:id="rId16"/>
    <p:sldId id="337" r:id="rId17"/>
    <p:sldId id="335" r:id="rId18"/>
    <p:sldId id="333" r:id="rId19"/>
    <p:sldId id="334" r:id="rId20"/>
    <p:sldId id="336" r:id="rId21"/>
    <p:sldId id="338" r:id="rId22"/>
    <p:sldId id="344" r:id="rId23"/>
    <p:sldId id="346" r:id="rId24"/>
    <p:sldId id="345" r:id="rId25"/>
    <p:sldId id="329" r:id="rId26"/>
    <p:sldId id="310" r:id="rId27"/>
    <p:sldId id="311" r:id="rId28"/>
    <p:sldId id="312" r:id="rId29"/>
    <p:sldId id="313" r:id="rId30"/>
    <p:sldId id="328" r:id="rId31"/>
    <p:sldId id="315" r:id="rId32"/>
    <p:sldId id="330" r:id="rId33"/>
    <p:sldId id="314" r:id="rId34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3" autoAdjust="0"/>
    <p:restoredTop sz="94605" autoAdjust="0"/>
  </p:normalViewPr>
  <p:slideViewPr>
    <p:cSldViewPr snapToGrid="0" snapToObjects="1" showGuides="1">
      <p:cViewPr varScale="1">
        <p:scale>
          <a:sx n="49" d="100"/>
          <a:sy n="49" d="100"/>
        </p:scale>
        <p:origin x="42" y="876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1/27/2019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67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12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381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January 25, 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582373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160000" y="788076"/>
            <a:ext cx="7869600" cy="1025922"/>
          </a:xfrm>
        </p:spPr>
        <p:txBody>
          <a:bodyPr/>
          <a:lstStyle/>
          <a:p>
            <a:r>
              <a:rPr lang="en-US" dirty="0"/>
              <a:t>ECMWF progress</a:t>
            </a:r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160000" y="1980000"/>
            <a:ext cx="7869600" cy="3585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Sean Healy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046" y="2712658"/>
            <a:ext cx="3456732" cy="14326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38392-6F50-4F7D-B321-B3B01801B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Short-range forecast fit to observations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411CC35-5C1B-400A-B1B8-BE862189483A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406344" y="936625"/>
            <a:ext cx="7377724" cy="4984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15EA2-A93A-4C9F-BBB3-B40D088107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F9192-2D10-42AF-AB79-1368ABFC1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532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38392-6F50-4F7D-B321-B3B01801B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Short-range forecast fit to observations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B3F24E5-35EB-472C-A068-96ECAFC1E11F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406344" y="936625"/>
            <a:ext cx="7377724" cy="4984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15EA2-A93A-4C9F-BBB3-B40D088107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F9192-2D10-42AF-AB79-1368ABFC1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417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D4652-D874-4008-A55C-40B90B724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bending angles above 50 km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168B6-41B1-46E4-8F8C-1627B742F4B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Current blacklisted, but used in the Met Office to constrain biases.</a:t>
            </a:r>
          </a:p>
          <a:p>
            <a:endParaRPr lang="en-GB" dirty="0"/>
          </a:p>
          <a:p>
            <a:r>
              <a:rPr lang="en-GB" dirty="0"/>
              <a:t>I was sceptical. Mean bending angle at 60 km is 5 mu-rad, assumed error is 3 mu-rad. </a:t>
            </a:r>
          </a:p>
          <a:p>
            <a:endParaRPr lang="en-GB" dirty="0"/>
          </a:p>
          <a:p>
            <a:r>
              <a:rPr lang="en-GB" dirty="0"/>
              <a:t>Tested in 45R1. March 1 – June 30, 2018.   </a:t>
            </a:r>
          </a:p>
          <a:p>
            <a:endParaRPr lang="en-GB" dirty="0"/>
          </a:p>
          <a:p>
            <a:r>
              <a:rPr lang="en-GB" dirty="0"/>
              <a:t>Surprisingly large impact on geopotential height RMS scores.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EBC77A-7D69-4ADB-B22C-5E2F139A25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2FF69-4A50-4EB0-A5AB-496A16F15A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255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BBBF-53C5-4F3C-B17E-3B9CF0EB9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F2CC871-528F-4097-8934-9E0D6E4EEBF3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091502" y="0"/>
            <a:ext cx="4658790" cy="68580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3AFB54-A180-4881-998B-7707AD446F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822194-D2E7-469F-8868-DA2086434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3326" y="4846"/>
            <a:ext cx="4655498" cy="68531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F1D49E-791F-4542-9FF7-144454B06FDE}"/>
              </a:ext>
            </a:extLst>
          </p:cNvPr>
          <p:cNvSpPr txBox="1"/>
          <p:nvPr/>
        </p:nvSpPr>
        <p:spPr>
          <a:xfrm>
            <a:off x="337511" y="566181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DRMS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734285-DB2C-4152-8C84-8E23496DD23E}"/>
              </a:ext>
            </a:extLst>
          </p:cNvPr>
          <p:cNvSpPr txBox="1"/>
          <p:nvPr/>
        </p:nvSpPr>
        <p:spPr>
          <a:xfrm>
            <a:off x="6592060" y="52994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DSTD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C414B8-477D-4F01-97B1-B2848A2036A9}"/>
              </a:ext>
            </a:extLst>
          </p:cNvPr>
          <p:cNvSpPr txBox="1"/>
          <p:nvPr/>
        </p:nvSpPr>
        <p:spPr>
          <a:xfrm>
            <a:off x="5414549" y="1563472"/>
            <a:ext cx="2589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Main impact on </a:t>
            </a:r>
            <a:r>
              <a:rPr lang="en-GB" b="1" u="sng" dirty="0"/>
              <a:t>bias</a:t>
            </a:r>
            <a:r>
              <a:rPr lang="en-GB" b="1" dirty="0"/>
              <a:t> of geopotential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B14C587-2FA7-49F7-A14A-A75705A1ECFB}"/>
              </a:ext>
            </a:extLst>
          </p:cNvPr>
          <p:cNvCxnSpPr/>
          <p:nvPr/>
        </p:nvCxnSpPr>
        <p:spPr>
          <a:xfrm flipH="1" flipV="1">
            <a:off x="4496696" y="899280"/>
            <a:ext cx="2007587" cy="664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223E34D-AE36-4576-A06E-B5B7E740CA3C}"/>
              </a:ext>
            </a:extLst>
          </p:cNvPr>
          <p:cNvCxnSpPr>
            <a:cxnSpLocks/>
          </p:cNvCxnSpPr>
          <p:nvPr/>
        </p:nvCxnSpPr>
        <p:spPr>
          <a:xfrm flipV="1">
            <a:off x="6998581" y="899280"/>
            <a:ext cx="3533155" cy="664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842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B2606-17CD-4868-A7EB-BF9F5A82A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DACFCF-75E7-40D3-A91B-9D0D1DCCC1F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60000" y="729332"/>
            <a:ext cx="7869601" cy="4986000"/>
          </a:xfrm>
        </p:spPr>
        <p:txBody>
          <a:bodyPr/>
          <a:lstStyle/>
          <a:p>
            <a:r>
              <a:rPr lang="en-GB" dirty="0"/>
              <a:t>CDOP-2 backlog. Not continued in CDOP-3. </a:t>
            </a:r>
          </a:p>
          <a:p>
            <a:endParaRPr lang="en-GB" dirty="0"/>
          </a:p>
          <a:p>
            <a:r>
              <a:rPr lang="en-GB" dirty="0"/>
              <a:t>Aim: run the reanalysis system for the period 2007-2015 using just the anchor measurements and just GPS-RO (AMSU-14).</a:t>
            </a:r>
          </a:p>
          <a:p>
            <a:endParaRPr lang="en-GB" dirty="0"/>
          </a:p>
          <a:p>
            <a:r>
              <a:rPr lang="en-GB" dirty="0"/>
              <a:t>Make the reanalysis fields available. </a:t>
            </a:r>
          </a:p>
          <a:p>
            <a:endParaRPr lang="en-GB" dirty="0"/>
          </a:p>
          <a:p>
            <a:r>
              <a:rPr lang="en-GB" dirty="0"/>
              <a:t>Status: two 2007-2015 T159 experiments completed Q4 2018.</a:t>
            </a:r>
          </a:p>
          <a:p>
            <a:pPr lvl="1"/>
            <a:r>
              <a:rPr lang="en-GB" dirty="0"/>
              <a:t>3198: ROM SAF1, (All anchor)</a:t>
            </a:r>
          </a:p>
          <a:p>
            <a:pPr lvl="1"/>
            <a:r>
              <a:rPr lang="en-GB" dirty="0"/>
              <a:t>3199: ROM SAF2 (GPS-RO + AMSU-14)</a:t>
            </a:r>
          </a:p>
          <a:p>
            <a:pPr lvl="1"/>
            <a:r>
              <a:rPr lang="en-GB" b="1" dirty="0"/>
              <a:t>We also ran low-res T159 control</a:t>
            </a:r>
          </a:p>
          <a:p>
            <a:pPr lvl="1"/>
            <a:endParaRPr lang="en-GB" dirty="0"/>
          </a:p>
          <a:p>
            <a:r>
              <a:rPr lang="en-GB" dirty="0"/>
              <a:t>Conducting analysis/documentation prior to making them available on the web.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921FF7-F827-4816-9582-1A050D2491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D59C1-E458-4762-BEC6-0484D64440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557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14599-B05E-4B05-8038-116848A42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0" y="0"/>
            <a:ext cx="7869600" cy="369332"/>
          </a:xfrm>
        </p:spPr>
        <p:txBody>
          <a:bodyPr/>
          <a:lstStyle/>
          <a:p>
            <a:r>
              <a:rPr lang="en-GB" dirty="0"/>
              <a:t>https://www.ecmwf.int/en/forecasts/datasets/archive-datasets/browse-reanalysis-datasets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A360692-DB93-48C3-910B-09DE29A30A6B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899601" y="797668"/>
            <a:ext cx="6320337" cy="535621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D2F62-65B5-4BB2-857C-BCDC4B6D35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D2248-E147-4109-AF81-402FABCBD7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8C75FF-A9EC-4875-B469-714617A6DF9A}"/>
              </a:ext>
            </a:extLst>
          </p:cNvPr>
          <p:cNvSpPr txBox="1"/>
          <p:nvPr/>
        </p:nvSpPr>
        <p:spPr>
          <a:xfrm>
            <a:off x="272375" y="2918297"/>
            <a:ext cx="30933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Two ROM SAF reanalyses will be added here.</a:t>
            </a:r>
          </a:p>
          <a:p>
            <a:endParaRPr lang="en-GB" dirty="0"/>
          </a:p>
          <a:p>
            <a:r>
              <a:rPr lang="en-GB" dirty="0"/>
              <a:t>Gridded fields on model/pressure levels.</a:t>
            </a:r>
          </a:p>
          <a:p>
            <a:endParaRPr lang="en-GB" dirty="0"/>
          </a:p>
          <a:p>
            <a:r>
              <a:rPr lang="en-GB" dirty="0"/>
              <a:t>Monthly means etc. </a:t>
            </a:r>
          </a:p>
          <a:p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BD2708D-F780-416B-8FD9-DEB024ADE118}"/>
              </a:ext>
            </a:extLst>
          </p:cNvPr>
          <p:cNvCxnSpPr/>
          <p:nvPr/>
        </p:nvCxnSpPr>
        <p:spPr>
          <a:xfrm flipV="1">
            <a:off x="1167319" y="797668"/>
            <a:ext cx="1459149" cy="1940961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274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4FF7E-4998-4DF3-9F0E-273AC3999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 (ERA Report 27)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DE096C9-8296-4BFF-8885-C39084DC4AE8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231762" y="1430335"/>
            <a:ext cx="9726075" cy="417691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0128F-6AB9-4BAE-9368-9C4F7AE601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BF91B-1FDB-41FE-9874-56B1744048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981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B6C2F-DFED-4626-BDB9-3BB841BC0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0" y="2850281"/>
            <a:ext cx="7869600" cy="369332"/>
          </a:xfrm>
        </p:spPr>
        <p:txBody>
          <a:bodyPr/>
          <a:lstStyle/>
          <a:p>
            <a:r>
              <a:rPr lang="en-GB" dirty="0"/>
              <a:t>Some initial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BCFD2-3966-4E33-BD53-EB09C52ACAC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E77C91-06AE-47BE-8915-BBE40D2CC1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7BE0F-BDE0-4101-8B99-B230768084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238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9B8BE-6F15-4DFF-A43F-0B52A0972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Low res CTL minus ERA5 (2008-2015)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8FB370D-3013-4C8F-850B-86E723A11FF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572415" y="936625"/>
            <a:ext cx="7045583" cy="4984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29A430-8FCC-4AD6-960E-716E74DE86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77726-6362-4588-8A3C-1300A7B583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80B989-438C-4A21-912A-488DD5C1BC71}"/>
              </a:ext>
            </a:extLst>
          </p:cNvPr>
          <p:cNvSpPr txBox="1"/>
          <p:nvPr/>
        </p:nvSpPr>
        <p:spPr>
          <a:xfrm>
            <a:off x="9173566" y="2422347"/>
            <a:ext cx="24315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Low res warmer</a:t>
            </a:r>
          </a:p>
          <a:p>
            <a:endParaRPr lang="en-GB" dirty="0"/>
          </a:p>
          <a:p>
            <a:r>
              <a:rPr lang="en-GB" dirty="0"/>
              <a:t>OK. ECMWF model cold bias gets worse as horizontal resolution increases. 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7527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48024-A024-4D28-BF69-8D183A98E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RO+CONV vs ERA5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BDC64A5-9CA5-4064-A269-C11C54F371CC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572415" y="936625"/>
            <a:ext cx="7045583" cy="4984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E52CB7-C278-4FE0-9151-07F19F86AB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5D107-0F2B-440B-ADED-118F03F909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715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265A9-EE0A-4D8A-B05C-B97F96D7B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0" y="276253"/>
            <a:ext cx="7869600" cy="369332"/>
          </a:xfrm>
        </p:spPr>
        <p:txBody>
          <a:bodyPr/>
          <a:lstStyle/>
          <a:p>
            <a:r>
              <a:rPr lang="en-GB" b="1" dirty="0"/>
              <a:t>Cubic spline interpolation for refractivity tested in a 2D operator: </a:t>
            </a:r>
            <a:r>
              <a:rPr lang="en-GB" i="1" dirty="0"/>
              <a:t>Unphysical bending angle variability between model levels first noted by DMI.(</a:t>
            </a:r>
            <a:r>
              <a:rPr lang="en-GB" b="1" i="1" dirty="0"/>
              <a:t>TL and AD</a:t>
            </a:r>
            <a:r>
              <a:rPr lang="en-GB" i="1" dirty="0"/>
              <a:t>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102823F-37C8-4ACE-868A-0026DA6CAA5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868452" y="1323505"/>
            <a:ext cx="6646333" cy="4984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88578-B013-4105-A15D-C27149100F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3415B-BC35-4D96-803C-E0A0F858F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4DD8CA-E6C0-486B-84DB-88B4EC4778B7}"/>
              </a:ext>
            </a:extLst>
          </p:cNvPr>
          <p:cNvSpPr txBox="1"/>
          <p:nvPr/>
        </p:nvSpPr>
        <p:spPr>
          <a:xfrm>
            <a:off x="9197787" y="3334127"/>
            <a:ext cx="2454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Typical model </a:t>
            </a:r>
          </a:p>
          <a:p>
            <a:r>
              <a:rPr lang="en-GB" dirty="0"/>
              <a:t>level heights in tropics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A10B4FB-ACD3-4D9D-B814-3E086687C5CB}"/>
              </a:ext>
            </a:extLst>
          </p:cNvPr>
          <p:cNvCxnSpPr>
            <a:cxnSpLocks/>
          </p:cNvCxnSpPr>
          <p:nvPr/>
        </p:nvCxnSpPr>
        <p:spPr>
          <a:xfrm flipH="1" flipV="1">
            <a:off x="8767484" y="3322626"/>
            <a:ext cx="527122" cy="184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208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A1078-DDC4-4403-AC5E-8473C508C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 vs ERA5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0C86DD3-CA23-49BE-985D-5380520F877A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572415" y="936625"/>
            <a:ext cx="7045583" cy="4984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F3CD01-143B-4BCF-87DB-248719C3C9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8F3C8-4C10-43AF-9797-0F19DA2DA4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639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503A1-E117-497A-BE0E-54CBB0CD0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200 </a:t>
            </a:r>
            <a:r>
              <a:rPr lang="en-GB" dirty="0" err="1"/>
              <a:t>hPa</a:t>
            </a:r>
            <a:r>
              <a:rPr lang="en-GB" dirty="0"/>
              <a:t> temperature bias (RO+CONV – ERA5)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9640A0A-B84A-4D15-BE50-92343988583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572415" y="1026418"/>
            <a:ext cx="7045583" cy="4984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68E87-6C4B-4516-9AA6-A345213F7D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D1BA8-D041-4C5F-9E26-0A6A9265ED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3BB879-9E19-411A-9788-0D68C1DD9BD3}"/>
              </a:ext>
            </a:extLst>
          </p:cNvPr>
          <p:cNvSpPr txBox="1"/>
          <p:nvPr/>
        </p:nvSpPr>
        <p:spPr>
          <a:xfrm>
            <a:off x="4163438" y="1673157"/>
            <a:ext cx="6113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Related to incomplete bias correction of aircraft T in </a:t>
            </a:r>
            <a:r>
              <a:rPr lang="en-GB" b="1" dirty="0"/>
              <a:t>ERA5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38FA1CC-866D-46B1-B0AF-D0F9E8289570}"/>
              </a:ext>
            </a:extLst>
          </p:cNvPr>
          <p:cNvCxnSpPr/>
          <p:nvPr/>
        </p:nvCxnSpPr>
        <p:spPr>
          <a:xfrm flipH="1">
            <a:off x="4591455" y="2042489"/>
            <a:ext cx="350196" cy="13816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93141F3-568C-40D2-A7F0-4E450C45A80F}"/>
              </a:ext>
            </a:extLst>
          </p:cNvPr>
          <p:cNvCxnSpPr/>
          <p:nvPr/>
        </p:nvCxnSpPr>
        <p:spPr>
          <a:xfrm>
            <a:off x="5155660" y="2178996"/>
            <a:ext cx="797668" cy="10116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630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F47A9-96AA-426C-ACBD-2779BA419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Timeseries for USA: 200 </a:t>
            </a:r>
            <a:r>
              <a:rPr lang="en-GB" dirty="0" err="1"/>
              <a:t>hPa</a:t>
            </a:r>
            <a:r>
              <a:rPr lang="en-GB" dirty="0"/>
              <a:t> temperature bias w.r.t ERA5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3DD3E9-E06D-44CD-A3A6-0760CEE4F1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5D3B12-F57D-4711-88F9-7C180A5B67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C86F7A7-19CF-467C-99D8-2BF3B0F9CF3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572415" y="936625"/>
            <a:ext cx="7045583" cy="4984750"/>
          </a:xfrm>
        </p:spPr>
      </p:pic>
    </p:spTree>
    <p:extLst>
      <p:ext uri="{BB962C8B-B14F-4D97-AF65-F5344CB8AC3E}">
        <p14:creationId xmlns:p14="http://schemas.microsoft.com/office/powerpoint/2010/main" val="5845589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61957-C721-457C-9500-634ADAF86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Fit to radiosondes: USA 20140101 </a:t>
            </a:r>
            <a:r>
              <a:rPr lang="en-GB" b="1" dirty="0">
                <a:solidFill>
                  <a:schemeClr val="tx1"/>
                </a:solidFill>
              </a:rPr>
              <a:t>BLACK=(RO+CONV)</a:t>
            </a:r>
            <a:endParaRPr lang="en-GB" b="1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DA99249-C199-4EE7-8698-4437E4B176E9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051395" y="1063646"/>
            <a:ext cx="10086809" cy="491029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2D9052-36EE-4E30-8033-046C955D2B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E2F81-DF1B-4485-9193-E71199A7E9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6681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2309B-5817-4214-8857-3358D2F38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406" y="360000"/>
            <a:ext cx="7869600" cy="369332"/>
          </a:xfrm>
        </p:spPr>
        <p:txBody>
          <a:bodyPr/>
          <a:lstStyle/>
          <a:p>
            <a:r>
              <a:rPr lang="en-GB" b="1" dirty="0"/>
              <a:t>A problem</a:t>
            </a:r>
            <a:r>
              <a:rPr lang="en-GB" dirty="0"/>
              <a:t>, discontinuity in 2015 in the troposphere. (850).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2DA0CA8-3FBC-43CE-A476-0079518B00BF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572415" y="936625"/>
            <a:ext cx="7045583" cy="4984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4FE9CE-0096-47DB-85F3-B01B5F7BC2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594B-38FB-4389-98AB-D65D66995B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8FAF48-2B74-4CB4-A974-F0E16E01CC79}"/>
              </a:ext>
            </a:extLst>
          </p:cNvPr>
          <p:cNvSpPr txBox="1"/>
          <p:nvPr/>
        </p:nvSpPr>
        <p:spPr>
          <a:xfrm>
            <a:off x="9578024" y="342900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Investigating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90AB1A3-BC30-4D0F-9343-AED9A76E961E}"/>
              </a:ext>
            </a:extLst>
          </p:cNvPr>
          <p:cNvCxnSpPr>
            <a:stCxn id="8" idx="2"/>
          </p:cNvCxnSpPr>
          <p:nvPr/>
        </p:nvCxnSpPr>
        <p:spPr>
          <a:xfrm flipH="1">
            <a:off x="9124545" y="3798332"/>
            <a:ext cx="1219073" cy="9487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6760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90DAC07-82B9-4AE9-9DA1-D808CD054B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1D-Var </a:t>
            </a:r>
            <a:r>
              <a:rPr lang="en-GB" dirty="0" err="1"/>
              <a:t>VaryChap</a:t>
            </a:r>
            <a:r>
              <a:rPr lang="en-GB" dirty="0"/>
              <a:t> </a:t>
            </a:r>
            <a:r>
              <a:rPr lang="en-GB" dirty="0" err="1"/>
              <a:t>iono</a:t>
            </a:r>
            <a:r>
              <a:rPr lang="en-GB" dirty="0"/>
              <a:t> approach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C946C5-C8B9-44C7-AC71-8857DD556C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9676AB-472F-41B9-91CA-C03A9EC140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556B61-F368-44EA-B891-5D219081DA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4036006-3126-4275-975C-602F00C7EF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0589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C87C7-4201-45B2-ABD7-AF47644EF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Variational</a:t>
            </a:r>
            <a:r>
              <a:rPr lang="en-GB" dirty="0"/>
              <a:t> approach to the ionospheric retrieval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4F3642-B235-41D6-A132-B93FD33DC5E1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2160000" y="729332"/>
                <a:ext cx="7869601" cy="4986000"/>
              </a:xfrm>
            </p:spPr>
            <p:txBody>
              <a:bodyPr/>
              <a:lstStyle/>
              <a:p>
                <a:r>
                  <a:rPr lang="en-GB" dirty="0"/>
                  <a:t>EPS-SG geometry presents some difficulties for the 1d ionospheric retrieval problem with the Abel transform.</a:t>
                </a:r>
              </a:p>
              <a:p>
                <a:endParaRPr lang="en-GB" dirty="0"/>
              </a:p>
              <a:p>
                <a:r>
                  <a:rPr lang="en-GB" dirty="0"/>
                  <a:t>The ~500 km maximum altitude of the phase delays mean that some extrapolation is required to apply the Abel transform. </a:t>
                </a:r>
              </a:p>
              <a:p>
                <a:endParaRPr lang="en-GB" dirty="0"/>
              </a:p>
              <a:p>
                <a:r>
                  <a:rPr lang="en-GB" dirty="0"/>
                  <a:t>The </a:t>
                </a:r>
                <a:r>
                  <a:rPr lang="en-GB" dirty="0" err="1"/>
                  <a:t>VaryChap</a:t>
                </a:r>
                <a:r>
                  <a:rPr lang="en-GB" dirty="0"/>
                  <a:t> model can be applied to this extrapolation problem. This approximates a </a:t>
                </a:r>
                <a:r>
                  <a:rPr lang="en-GB" b="1" u="sng" dirty="0"/>
                  <a:t>1d</a:t>
                </a:r>
                <a:r>
                  <a:rPr lang="en-GB" dirty="0"/>
                  <a:t> ionosphere with 4 parameters:</a:t>
                </a:r>
              </a:p>
              <a:p>
                <a:pPr lvl="1"/>
                <a:r>
                  <a:rPr lang="en-GB" dirty="0"/>
                  <a:t>Peak electron density,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r>
                  <a:rPr lang="en-GB" dirty="0"/>
                  <a:t>  </a:t>
                </a:r>
              </a:p>
              <a:p>
                <a:pPr lvl="1"/>
                <a:r>
                  <a:rPr lang="en-GB" dirty="0"/>
                  <a:t>Height of peak,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Scale height,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en-GB" b="0" dirty="0"/>
              </a:p>
              <a:p>
                <a:pPr lvl="1"/>
                <a:r>
                  <a:rPr lang="en-GB" dirty="0"/>
                  <a:t>Vertical gradient of scale height (above peak),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𝑑𝐻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den>
                    </m:f>
                  </m:oMath>
                </a14:m>
                <a:r>
                  <a:rPr lang="en-GB" dirty="0"/>
                  <a:t>. </a:t>
                </a:r>
              </a:p>
              <a:p>
                <a:pPr indent="0">
                  <a:buNone/>
                </a:pPr>
                <a:endParaRPr lang="en-GB" dirty="0"/>
              </a:p>
              <a:p>
                <a:r>
                  <a:rPr lang="en-GB" dirty="0"/>
                  <a:t>Given a vector of L1-L2 delays,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𝐲</m:t>
                    </m:r>
                  </m:oMath>
                </a14:m>
                <a:r>
                  <a:rPr lang="en-GB" dirty="0"/>
                  <a:t>, we could try to estimate these 4 parameters in a state vector,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𝐱</m:t>
                    </m:r>
                  </m:oMath>
                </a14:m>
                <a:r>
                  <a:rPr lang="en-GB" dirty="0"/>
                  <a:t>, with a 1D-Var approach.  </a:t>
                </a:r>
                <a:endParaRPr lang="en-GB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4F3642-B235-41D6-A132-B93FD33DC5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2160000" y="729332"/>
                <a:ext cx="7869601" cy="4986000"/>
              </a:xfrm>
              <a:blipFill>
                <a:blip r:embed="rId2"/>
                <a:stretch>
                  <a:fillRect l="-1782" t="-1834" r="-2014" b="-114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259066-6170-487C-93A3-B67BD34F7A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512E2-EA01-4AAA-8465-9B01757500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2066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57516-2A14-488B-AF62-1C6274ED5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Geometry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5BEF7DE-F366-4144-B4EB-AF242C3DEB0D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5964131" y="3291828"/>
            <a:ext cx="262151" cy="27434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DDB2A-B30B-423C-8E07-80CFAD8677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31F1E-7994-4BDC-AFEF-A66ABD0A6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D8C122-2DEB-48DD-A821-693A1AA92E68}"/>
              </a:ext>
            </a:extLst>
          </p:cNvPr>
          <p:cNvSpPr/>
          <p:nvPr/>
        </p:nvSpPr>
        <p:spPr>
          <a:xfrm>
            <a:off x="4976097" y="1835344"/>
            <a:ext cx="2656114" cy="209005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2AFDB7-9D16-4BF0-B763-59D676334492}"/>
              </a:ext>
            </a:extLst>
          </p:cNvPr>
          <p:cNvSpPr/>
          <p:nvPr/>
        </p:nvSpPr>
        <p:spPr>
          <a:xfrm>
            <a:off x="4463143" y="1611086"/>
            <a:ext cx="163286" cy="1741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746CC2-006D-4666-9EF8-5739B2214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6907" y="1473914"/>
            <a:ext cx="262151" cy="27434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1F8C6BC-85FF-487A-B1B7-11F71D8F3F16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626429" y="1611086"/>
            <a:ext cx="4461553" cy="870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D9BCD4E-BBDE-4947-8CED-8C304FFEBBFF}"/>
              </a:ext>
            </a:extLst>
          </p:cNvPr>
          <p:cNvSpPr txBox="1"/>
          <p:nvPr/>
        </p:nvSpPr>
        <p:spPr>
          <a:xfrm>
            <a:off x="3934793" y="110458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EPS-SG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55BF20-4A1B-4F0A-B9C5-A0F75A38AFA4}"/>
              </a:ext>
            </a:extLst>
          </p:cNvPr>
          <p:cNvSpPr txBox="1"/>
          <p:nvPr/>
        </p:nvSpPr>
        <p:spPr>
          <a:xfrm>
            <a:off x="8784771" y="110458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GNSS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2257821-EE97-4440-A6DE-23975B413BAA}"/>
                  </a:ext>
                </a:extLst>
              </p:cNvPr>
              <p:cNvSpPr txBox="1"/>
              <p:nvPr/>
            </p:nvSpPr>
            <p:spPr>
              <a:xfrm>
                <a:off x="2644332" y="4051688"/>
                <a:ext cx="6505029" cy="2203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Our forward model,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𝐱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, simply computes the L1-L2 delays associated with path(s),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dirty="0"/>
                  <a:t>,  between, the GNSS and EPS-SG. The forward model,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dirty="0"/>
                  <a:t>, would integrate,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1" i="0" smtClean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−1).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dirty="0"/>
                  <a:t> is a constant,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/>
                  <a:t> is the refractive index and the vector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𝐱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b="1" dirty="0"/>
                  <a:t> </a:t>
                </a:r>
                <a:r>
                  <a:rPr lang="en-GB" dirty="0"/>
                  <a:t>contains the 4 </a:t>
                </a:r>
                <a:r>
                  <a:rPr lang="en-GB" dirty="0" err="1"/>
                  <a:t>VaryChap</a:t>
                </a:r>
                <a:r>
                  <a:rPr lang="en-GB" dirty="0"/>
                  <a:t> parameters.  </a:t>
                </a:r>
                <a:r>
                  <a:rPr lang="en-GB" b="1" dirty="0"/>
                  <a:t>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2257821-EE97-4440-A6DE-23975B413B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4332" y="4051688"/>
                <a:ext cx="6505029" cy="2203873"/>
              </a:xfrm>
              <a:prstGeom prst="rect">
                <a:avLst/>
              </a:prstGeom>
              <a:blipFill>
                <a:blip r:embed="rId4"/>
                <a:stretch>
                  <a:fillRect l="-843" t="-1662" b="-36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669F171-AE9A-4979-B259-4655DBA4A039}"/>
              </a:ext>
            </a:extLst>
          </p:cNvPr>
          <p:cNvSpPr txBox="1"/>
          <p:nvPr/>
        </p:nvSpPr>
        <p:spPr>
          <a:xfrm>
            <a:off x="6928687" y="128924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181562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4844C-E0BC-461B-8AE8-8DE5E29E8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1D-Var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CBD1757-4DA5-4B27-9BEA-B6F3F4D8EECE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2159999" y="814814"/>
                <a:ext cx="7869601" cy="4986000"/>
              </a:xfrm>
            </p:spPr>
            <p:txBody>
              <a:bodyPr/>
              <a:lstStyle/>
              <a:p>
                <a:r>
                  <a:rPr lang="en-GB" dirty="0"/>
                  <a:t>The standard 1D-Var problem requires minimizing a cost function. IE, find the </a:t>
                </a:r>
                <a:r>
                  <a:rPr lang="en-GB" dirty="0" err="1"/>
                  <a:t>VaryChap</a:t>
                </a:r>
                <a:r>
                  <a:rPr lang="en-GB" dirty="0"/>
                  <a:t> parameters,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𝐱</m:t>
                    </m:r>
                  </m:oMath>
                </a14:m>
                <a:r>
                  <a:rPr lang="en-GB" dirty="0"/>
                  <a:t> that minimise the scalar: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𝐽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1" i="0" smtClean="0"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1" i="0" smtClean="0">
                                    <a:latin typeface="Cambria Math" panose="02040503050406030204" pitchFamily="18" charset="0"/>
                                  </a:rPr>
                                  <m:t>𝐱</m:t>
                                </m:r>
                              </m:e>
                              <m:sub>
                                <m:r>
                                  <a:rPr lang="en-GB" b="1" i="0" smtClean="0">
                                    <a:latin typeface="Cambria Math" panose="02040503050406030204" pitchFamily="18" charset="0"/>
                                  </a:rPr>
                                  <m:t>𝐛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𝐁</m:t>
                        </m:r>
                      </m:e>
                      <m:sup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0" smtClean="0">
                                <a:latin typeface="Cambria Math" panose="02040503050406030204" pitchFamily="18" charset="0"/>
                              </a:rPr>
                              <m:t>𝐱</m:t>
                            </m:r>
                          </m:e>
                          <m:sub>
                            <m:r>
                              <a:rPr lang="en-GB" b="1" i="0" smtClean="0">
                                <a:latin typeface="Cambria Math" panose="02040503050406030204" pitchFamily="18" charset="0"/>
                              </a:rPr>
                              <m:t>𝐛</m:t>
                            </m:r>
                          </m:sub>
                        </m:sSub>
                      </m:e>
                    </m:d>
                    <m:r>
                      <a:rPr lang="en-GB" b="0" i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1" i="0" smtClean="0">
                                <a:latin typeface="Cambria Math" panose="02040503050406030204" pitchFamily="18" charset="0"/>
                              </a:rPr>
                              <m:t>𝐲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b="1" i="0" smtClean="0"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sSup>
                      <m:sSup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p>
                        <m:r>
                          <a:rPr lang="en-GB" b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1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Background/prior error covariance,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𝐁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b="1" dirty="0"/>
              </a:p>
              <a:p>
                <a:pPr lvl="1"/>
                <a:r>
                  <a:rPr lang="en-GB" dirty="0"/>
                  <a:t>Observation error covariance,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𝐑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en-GB" b="1" dirty="0"/>
              </a:p>
              <a:p>
                <a:pPr lvl="1"/>
                <a:r>
                  <a:rPr lang="en-GB" dirty="0"/>
                  <a:t>Prior estimate of the </a:t>
                </a:r>
                <a:r>
                  <a:rPr lang="en-GB" dirty="0" err="1"/>
                  <a:t>VaryChap</a:t>
                </a:r>
                <a:r>
                  <a:rPr lang="en-GB" dirty="0"/>
                  <a:t> parameters,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  <m:sub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𝐛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Vector of L1-L2 delays,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𝐲</m:t>
                    </m:r>
                  </m:oMath>
                </a14:m>
                <a:r>
                  <a:rPr lang="en-GB" dirty="0"/>
                  <a:t>. </a:t>
                </a:r>
              </a:p>
              <a:p>
                <a:pPr lvl="1"/>
                <a:r>
                  <a:rPr lang="en-GB" dirty="0"/>
                  <a:t>Forward model,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dirty="0"/>
                  <a:t>.</a:t>
                </a:r>
              </a:p>
              <a:p>
                <a:pPr marL="360000" lvl="1" indent="0">
                  <a:buNone/>
                </a:pPr>
                <a:endParaRPr lang="en-GB" dirty="0"/>
              </a:p>
              <a:p>
                <a:pPr marL="360000" lvl="1" indent="0">
                  <a:buNone/>
                </a:pPr>
                <a:r>
                  <a:rPr lang="en-GB" dirty="0"/>
                  <a:t>The key point is that we need a forward model that computes the L1-L2 delays from the </a:t>
                </a:r>
                <a:r>
                  <a:rPr lang="en-GB" dirty="0" err="1"/>
                  <a:t>VaryChap</a:t>
                </a:r>
                <a:r>
                  <a:rPr lang="en-GB" dirty="0"/>
                  <a:t> parameters. We also need a prior estimate of the </a:t>
                </a:r>
                <a:r>
                  <a:rPr lang="en-GB" dirty="0" err="1"/>
                  <a:t>VaryChap</a:t>
                </a:r>
                <a:r>
                  <a:rPr lang="en-GB" dirty="0"/>
                  <a:t> parameters, and an uncertainty estimate for this data. </a:t>
                </a:r>
              </a:p>
              <a:p>
                <a:pPr marL="360000" lvl="1" indent="0">
                  <a:buNone/>
                </a:pPr>
                <a:endParaRPr lang="en-GB" dirty="0"/>
              </a:p>
              <a:p>
                <a:pPr marL="360000" lvl="1" indent="0">
                  <a:buNone/>
                </a:pPr>
                <a:r>
                  <a:rPr lang="en-GB" dirty="0"/>
                  <a:t>The 1D-Var will adjust the 4 </a:t>
                </a:r>
                <a:r>
                  <a:rPr lang="en-GB" dirty="0" err="1"/>
                  <a:t>VaryChap</a:t>
                </a:r>
                <a:r>
                  <a:rPr lang="en-GB" dirty="0"/>
                  <a:t> parameters to fit the L1-L2 delays, and this naturally provides a new estimate of the ionosphere above 500 km.  The 1D-Var will also provide a solution error covariance matrix,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𝐀</m:t>
                    </m:r>
                  </m:oMath>
                </a14:m>
                <a:r>
                  <a:rPr lang="en-GB" dirty="0"/>
                  <a:t>,  and QC information.</a:t>
                </a:r>
              </a:p>
              <a:p>
                <a:pPr marL="360000" lvl="1" indent="0">
                  <a:buNone/>
                </a:pPr>
                <a:endParaRPr lang="en-GB" dirty="0"/>
              </a:p>
              <a:p>
                <a:pPr marL="360000" lvl="1" indent="0">
                  <a:buNone/>
                </a:pPr>
                <a:endParaRPr lang="en-GB" dirty="0"/>
              </a:p>
              <a:p>
                <a:pPr indent="0">
                  <a:buNone/>
                </a:pPr>
                <a:endParaRPr lang="en-GB" dirty="0"/>
              </a:p>
              <a:p>
                <a:endParaRPr lang="en-GB" dirty="0"/>
              </a:p>
              <a:p>
                <a:pPr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CBD1757-4DA5-4B27-9BEA-B6F3F4D8EE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2159999" y="814814"/>
                <a:ext cx="7869601" cy="4986000"/>
              </a:xfrm>
              <a:blipFill>
                <a:blip r:embed="rId3"/>
                <a:stretch>
                  <a:fillRect l="-1782" t="-1834" r="-155" b="-101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96B0FA-B0E4-47C5-A3CC-4F2103A2B5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D94B5C-1581-418F-B1F9-BC2C671B09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8982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E6830-44D6-492E-9EE4-49EC834F8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thoughts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5F703C-57F6-410A-A0A2-4EE24CA891D0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2159999" y="729332"/>
                <a:ext cx="7869601" cy="4986000"/>
              </a:xfrm>
            </p:spPr>
            <p:txBody>
              <a:bodyPr/>
              <a:lstStyle/>
              <a:p>
                <a:r>
                  <a:rPr lang="en-GB" dirty="0"/>
                  <a:t>I think an ionospheric 1D-Var based on a </a:t>
                </a:r>
                <a:r>
                  <a:rPr lang="en-GB" dirty="0" err="1"/>
                  <a:t>VaryChap</a:t>
                </a:r>
                <a:r>
                  <a:rPr lang="en-GB" dirty="0"/>
                  <a:t> forward model should be developed and tested. Other ROM SAF retrievals are based on this method.</a:t>
                </a:r>
              </a:p>
              <a:p>
                <a:r>
                  <a:rPr lang="en-GB" dirty="0"/>
                  <a:t>We will need a prior estimate of the </a:t>
                </a:r>
                <a:r>
                  <a:rPr lang="en-GB" dirty="0" err="1"/>
                  <a:t>VaryChap</a:t>
                </a:r>
                <a:r>
                  <a:rPr lang="en-GB" dirty="0"/>
                  <a:t> </a:t>
                </a:r>
                <a:r>
                  <a:rPr lang="en-GB" dirty="0" err="1"/>
                  <a:t>params</a:t>
                </a:r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  <m:sub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𝐛</m:t>
                        </m:r>
                      </m:sub>
                    </m:sSub>
                  </m:oMath>
                </a14:m>
                <a:r>
                  <a:rPr lang="en-GB" dirty="0"/>
                  <a:t>, and the uncertainty in this estimate,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𝐁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b="1" dirty="0"/>
                  <a:t> </a:t>
                </a:r>
              </a:p>
              <a:p>
                <a:r>
                  <a:rPr lang="en-GB" dirty="0"/>
                  <a:t>The forward model,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dirty="0"/>
                  <a:t>, </a:t>
                </a:r>
                <a:r>
                  <a:rPr lang="en-GB" b="1" dirty="0"/>
                  <a:t>is reasonably straightforward</a:t>
                </a:r>
                <a:r>
                  <a:rPr lang="en-GB" dirty="0"/>
                  <a:t> (</a:t>
                </a:r>
                <a:r>
                  <a:rPr lang="en-GB" i="1" dirty="0"/>
                  <a:t>straight line path</a:t>
                </a:r>
                <a:r>
                  <a:rPr lang="en-GB" dirty="0"/>
                  <a:t>), but a tangent linear (TL) and </a:t>
                </a:r>
                <a:r>
                  <a:rPr lang="en-GB" dirty="0" err="1"/>
                  <a:t>adjoint</a:t>
                </a:r>
                <a:r>
                  <a:rPr lang="en-GB" dirty="0"/>
                  <a:t> (AD) code will also be required in the minimization. </a:t>
                </a:r>
              </a:p>
              <a:p>
                <a:r>
                  <a:rPr lang="en-GB" dirty="0"/>
                  <a:t>The approach is 1D, so obviously it will have the same horizontal gradient issues as the Abel. Similarly, if the L1-L2 values are biased, that bias will map to </a:t>
                </a:r>
                <a:r>
                  <a:rPr lang="en-GB" dirty="0" err="1"/>
                  <a:t>VaryChap</a:t>
                </a:r>
                <a:r>
                  <a:rPr lang="en-GB" dirty="0"/>
                  <a:t> solution biases.</a:t>
                </a:r>
              </a:p>
              <a:p>
                <a:r>
                  <a:rPr lang="en-GB" b="1" dirty="0">
                    <a:solidFill>
                      <a:srgbClr val="FF0000"/>
                    </a:solidFill>
                  </a:rPr>
                  <a:t>It may not be as good as the Abel at lower altitudes</a:t>
                </a:r>
                <a:r>
                  <a:rPr lang="en-GB" dirty="0"/>
                  <a:t>, but that should be reflected in the poorer fits to the L1-L2 values. This is a forward model error, so the L1-L2 uncertainty values in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𝐑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should increase at lower altitudes.</a:t>
                </a:r>
              </a:p>
              <a:p>
                <a:r>
                  <a:rPr lang="en-GB" dirty="0"/>
                  <a:t>Abel vs 1D-Var comparisons will be useful. Ultimately, the 1D-Var </a:t>
                </a:r>
                <a:r>
                  <a:rPr lang="en-GB" i="1" dirty="0">
                    <a:solidFill>
                      <a:schemeClr val="accent1"/>
                    </a:solidFill>
                  </a:rPr>
                  <a:t>might </a:t>
                </a:r>
                <a:r>
                  <a:rPr lang="en-GB" dirty="0"/>
                  <a:t>provide the extrapolation values used in the Abel approach.   </a:t>
                </a:r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5F703C-57F6-410A-A0A2-4EE24CA891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2159999" y="729332"/>
                <a:ext cx="7869601" cy="4986000"/>
              </a:xfrm>
              <a:blipFill>
                <a:blip r:embed="rId2"/>
                <a:stretch>
                  <a:fillRect l="-1782" t="-1834" r="-2014" b="-61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694C2-49A3-4A92-9BF3-E51C5916F8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D7C70-C040-4C11-95CE-73A3016941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/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4226268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265A9-EE0A-4D8A-B05C-B97F96D7B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Cubic spline interpolation for refractivity in the 2D operator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102823F-37C8-4ACE-868A-0026DA6CAA5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772040" y="936625"/>
            <a:ext cx="6646333" cy="4984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88578-B013-4105-A15D-C27149100F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3415B-BC35-4D96-803C-E0A0F858F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5483C2-7589-44F3-B417-7A37B2930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2387" y="204787"/>
            <a:ext cx="9544050" cy="644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0937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D3C0-D5CC-4596-BCFF-5C22AAC48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Forward model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6B33D-6B2A-43ED-A01C-091DC63C924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C568A-8130-4BF8-8B36-2570E8F706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F6307-E2F7-40EE-AA5E-D664822B52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1385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E1C00-F880-48D2-9509-452EECBA3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STEC example (Nm=3*e12, 300 km peak, H=50 km)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A9BFAB6-9E1C-478E-8DB3-961D87936BC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383526" y="729332"/>
            <a:ext cx="7422547" cy="556691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9B7AFC-7694-40F4-9263-79025F0466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3D473-BB1B-440B-956C-7CCA3956F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31C4D5-5343-4099-8037-B6971D9F34AF}"/>
              </a:ext>
            </a:extLst>
          </p:cNvPr>
          <p:cNvSpPr txBox="1"/>
          <p:nvPr/>
        </p:nvSpPr>
        <p:spPr>
          <a:xfrm>
            <a:off x="8126684" y="6231589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 might have to check units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E37416E-1483-4F10-B4CD-2E79DD5A0DB0}"/>
              </a:ext>
            </a:extLst>
          </p:cNvPr>
          <p:cNvCxnSpPr>
            <a:stCxn id="8" idx="1"/>
          </p:cNvCxnSpPr>
          <p:nvPr/>
        </p:nvCxnSpPr>
        <p:spPr>
          <a:xfrm flipH="1" flipV="1">
            <a:off x="7556011" y="6117583"/>
            <a:ext cx="570673" cy="2986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09031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BEA50-B71B-4FB1-8405-3D90E4FD9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9455" y="360000"/>
            <a:ext cx="7869600" cy="369332"/>
          </a:xfrm>
        </p:spPr>
        <p:txBody>
          <a:bodyPr/>
          <a:lstStyle/>
          <a:p>
            <a:r>
              <a:rPr lang="en-GB" dirty="0"/>
              <a:t>Tangent linear sensitivity d(</a:t>
            </a:r>
            <a:r>
              <a:rPr lang="en-GB" dirty="0" err="1"/>
              <a:t>slant_Tec</a:t>
            </a:r>
            <a:r>
              <a:rPr lang="en-GB" dirty="0"/>
              <a:t>)/</a:t>
            </a:r>
            <a:r>
              <a:rPr lang="en-GB" dirty="0" err="1"/>
              <a:t>dx_i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F381FDA-C3D7-43F3-9E55-7AE0128FFE8D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772040" y="936625"/>
            <a:ext cx="6646333" cy="4984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2FAA1B-D647-40DE-8E93-62A18188B7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EC85D-27AF-4E4D-9EC1-9D5C4CDCD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402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E74B5-C51A-44D2-A3B8-51307FD45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204E7-8FBD-4A06-809E-5503F5E6199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60000" y="761948"/>
            <a:ext cx="7869601" cy="4986000"/>
          </a:xfrm>
        </p:spPr>
        <p:txBody>
          <a:bodyPr/>
          <a:lstStyle/>
          <a:p>
            <a:r>
              <a:rPr lang="en-GB" dirty="0"/>
              <a:t>I can give more detail in an RSR if required, but this is my current thinking while the issues are still fresh after the PT meeting.</a:t>
            </a:r>
          </a:p>
          <a:p>
            <a:endParaRPr lang="en-GB" dirty="0"/>
          </a:p>
          <a:p>
            <a:r>
              <a:rPr lang="en-GB" dirty="0"/>
              <a:t>The 1D-Var will not solve all problems, but the approach is very clear, and it comes down to simulating the L1-L2 values, given the </a:t>
            </a:r>
            <a:r>
              <a:rPr lang="en-GB" dirty="0" err="1"/>
              <a:t>VaryChap</a:t>
            </a:r>
            <a:r>
              <a:rPr lang="en-GB" dirty="0"/>
              <a:t> parameters. </a:t>
            </a:r>
          </a:p>
          <a:p>
            <a:endParaRPr lang="en-GB" dirty="0"/>
          </a:p>
          <a:p>
            <a:r>
              <a:rPr lang="en-GB" dirty="0"/>
              <a:t>The extrapolation &gt; 500 km is handled quite naturally in this framework. It will provide a VTEC estimate.</a:t>
            </a:r>
          </a:p>
          <a:p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The 1D-Var performance at low altitudes will have to be tested</a:t>
            </a:r>
            <a:r>
              <a:rPr lang="en-GB" dirty="0"/>
              <a:t>.   </a:t>
            </a:r>
          </a:p>
          <a:p>
            <a:endParaRPr lang="en-GB" dirty="0"/>
          </a:p>
          <a:p>
            <a:r>
              <a:rPr lang="en-GB" dirty="0"/>
              <a:t>The 1D-Var provides useful QC information, uncertainty estimates etc. See the Clive Rodgers book,  </a:t>
            </a:r>
          </a:p>
          <a:p>
            <a:pPr indent="0">
              <a:buNone/>
            </a:pPr>
            <a:r>
              <a:rPr lang="en-GB" dirty="0"/>
              <a:t>	</a:t>
            </a:r>
            <a:r>
              <a:rPr lang="en-GB" i="1" dirty="0"/>
              <a:t>Inverse Methods for Atmospheric Sounding: Theory and Practice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2BD4DF-0300-4E0B-A237-89FB352AAB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70D9A-7EA4-41EA-AAC8-CFA34E64B6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803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11E98-F5B3-4FEA-854B-C01720577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Continued ROM SAF collaboration with CMA for GNOS RO measurements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EEC48D4-F045-43BC-8242-6169EB90DD1F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8301234" y="4684341"/>
            <a:ext cx="3456732" cy="143268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BAEAE7-35E7-48A4-8FD6-E990D02FDE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7E0BB-0B5B-459B-9F5B-DB3F884279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7E56B8-4B87-4F83-937B-F7679517DD6E}"/>
              </a:ext>
            </a:extLst>
          </p:cNvPr>
          <p:cNvSpPr txBox="1"/>
          <p:nvPr/>
        </p:nvSpPr>
        <p:spPr>
          <a:xfrm>
            <a:off x="1619674" y="1580383"/>
            <a:ext cx="102398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Recap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ROM SAF ROPP </a:t>
            </a:r>
            <a:r>
              <a:rPr lang="en-GB" dirty="0"/>
              <a:t>code is used to processes the operational GNOS bending angles.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ROM SAF VS activity supported Mi Liao to visit ECMWF in 2017 to improve the GNOS processing.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FY-3C assimilated operationally at ECMWF since March 2018.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Also now in DWD/Met Office.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Mi Liao has provided 4 days (May 2-5, 2018) of </a:t>
            </a:r>
            <a:r>
              <a:rPr lang="en-GB" b="1" dirty="0"/>
              <a:t>FY-3D</a:t>
            </a:r>
            <a:r>
              <a:rPr lang="en-GB" dirty="0"/>
              <a:t> data and they have been tested in the NWP system. Larger FY-3D noise above 30 km.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FY-3D dataset, July 2-5, 2018.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596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59B69-6154-49E4-93F1-FEDFA1B46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0581" y="359999"/>
            <a:ext cx="9713891" cy="369332"/>
          </a:xfrm>
        </p:spPr>
        <p:txBody>
          <a:bodyPr/>
          <a:lstStyle/>
          <a:p>
            <a:r>
              <a:rPr lang="en-GB" b="1" dirty="0"/>
              <a:t>FY-3D</a:t>
            </a:r>
            <a:r>
              <a:rPr lang="en-GB" dirty="0"/>
              <a:t> global </a:t>
            </a:r>
            <a:r>
              <a:rPr lang="en-GB" b="1" dirty="0"/>
              <a:t>RMS</a:t>
            </a:r>
            <a:r>
              <a:rPr lang="en-GB" dirty="0"/>
              <a:t> bending angle departure statistics (May 2-5, 2018)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1A7B692-245C-4614-BE77-7772210AC0D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332016" y="1527951"/>
            <a:ext cx="5638478" cy="452860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1EFDF5-9069-4598-957F-3E628E227E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36737-BD46-4DDB-871B-5BAC5484D0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5359C9-2CAE-4102-A5B5-1FCA454BE2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4574" y="1527951"/>
            <a:ext cx="5568987" cy="45286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EDC4ABB-1227-40E6-91A7-F848E44F14D7}"/>
              </a:ext>
            </a:extLst>
          </p:cNvPr>
          <p:cNvSpPr txBox="1"/>
          <p:nvPr/>
        </p:nvSpPr>
        <p:spPr>
          <a:xfrm>
            <a:off x="847075" y="86372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CFC057-E472-4DFA-95B3-93229C4BC830}"/>
              </a:ext>
            </a:extLst>
          </p:cNvPr>
          <p:cNvSpPr txBox="1"/>
          <p:nvPr/>
        </p:nvSpPr>
        <p:spPr>
          <a:xfrm>
            <a:off x="6728307" y="863723"/>
            <a:ext cx="1099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RISING</a:t>
            </a:r>
          </a:p>
        </p:txBody>
      </p:sp>
    </p:spTree>
    <p:extLst>
      <p:ext uri="{BB962C8B-B14F-4D97-AF65-F5344CB8AC3E}">
        <p14:creationId xmlns:p14="http://schemas.microsoft.com/office/powerpoint/2010/main" val="672942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59B69-6154-49E4-93F1-FEDFA1B46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0581" y="359999"/>
            <a:ext cx="9713891" cy="369332"/>
          </a:xfrm>
        </p:spPr>
        <p:txBody>
          <a:bodyPr/>
          <a:lstStyle/>
          <a:p>
            <a:r>
              <a:rPr lang="en-GB" b="1" dirty="0"/>
              <a:t>FY-3D</a:t>
            </a:r>
            <a:r>
              <a:rPr lang="en-GB" dirty="0"/>
              <a:t> global </a:t>
            </a:r>
            <a:r>
              <a:rPr lang="en-GB" b="1" dirty="0"/>
              <a:t>RMS</a:t>
            </a:r>
            <a:r>
              <a:rPr lang="en-GB" dirty="0"/>
              <a:t> bending angle departure statistics (July 2-5, 2018)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1EFDF5-9069-4598-957F-3E628E227E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36737-BD46-4DDB-871B-5BAC5484D0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DC4ABB-1227-40E6-91A7-F848E44F14D7}"/>
              </a:ext>
            </a:extLst>
          </p:cNvPr>
          <p:cNvSpPr txBox="1"/>
          <p:nvPr/>
        </p:nvSpPr>
        <p:spPr>
          <a:xfrm>
            <a:off x="847075" y="86372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CFC057-E472-4DFA-95B3-93229C4BC830}"/>
              </a:ext>
            </a:extLst>
          </p:cNvPr>
          <p:cNvSpPr txBox="1"/>
          <p:nvPr/>
        </p:nvSpPr>
        <p:spPr>
          <a:xfrm>
            <a:off x="6728307" y="863723"/>
            <a:ext cx="1099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RISING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D40469A-2DBE-4953-8709-33858EDE8EB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328306" y="1554131"/>
            <a:ext cx="5631430" cy="4473689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EC8BA9-613B-4147-BE43-98B52B4F9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1375" y="1554132"/>
            <a:ext cx="5685218" cy="449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461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628BC-BC33-4D0E-BF1B-8DA196131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Metop</a:t>
            </a:r>
            <a:r>
              <a:rPr lang="en-GB" dirty="0"/>
              <a:t>-C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F3994-4DCF-4DC1-B94F-A28C9D9F69ED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Assimilation experiments delayed</a:t>
            </a:r>
          </a:p>
          <a:p>
            <a:endParaRPr lang="en-GB" dirty="0"/>
          </a:p>
          <a:p>
            <a:r>
              <a:rPr lang="en-GB" dirty="0"/>
              <a:t>Now at mid-December because of a “restart error” when I tried to extend an experiment. </a:t>
            </a:r>
          </a:p>
          <a:p>
            <a:pPr lvl="1"/>
            <a:r>
              <a:rPr lang="en-GB" dirty="0"/>
              <a:t>Picked up the wrong bias correction files/initial state</a:t>
            </a:r>
          </a:p>
          <a:p>
            <a:endParaRPr lang="en-GB" dirty="0"/>
          </a:p>
          <a:p>
            <a:r>
              <a:rPr lang="en-GB" dirty="0"/>
              <a:t>Nevertheless, early results looking encouraging.</a:t>
            </a:r>
          </a:p>
          <a:p>
            <a:pPr lvl="1"/>
            <a:r>
              <a:rPr lang="en-GB" dirty="0"/>
              <a:t>Control: Current operational data</a:t>
            </a:r>
          </a:p>
          <a:p>
            <a:pPr lvl="1"/>
            <a:r>
              <a:rPr lang="en-GB" dirty="0" err="1"/>
              <a:t>MetopC</a:t>
            </a:r>
            <a:r>
              <a:rPr lang="en-GB" dirty="0"/>
              <a:t>: Control + </a:t>
            </a:r>
            <a:r>
              <a:rPr lang="en-GB" dirty="0" err="1"/>
              <a:t>Metop</a:t>
            </a:r>
            <a:r>
              <a:rPr lang="en-GB" dirty="0"/>
              <a:t>-C</a:t>
            </a:r>
          </a:p>
          <a:p>
            <a:pPr lvl="1"/>
            <a:r>
              <a:rPr lang="en-GB" dirty="0" err="1"/>
              <a:t>NoRO</a:t>
            </a:r>
            <a:r>
              <a:rPr lang="en-GB" dirty="0"/>
              <a:t>: Control – GPS-RO.</a:t>
            </a:r>
          </a:p>
          <a:p>
            <a:endParaRPr lang="en-GB" dirty="0"/>
          </a:p>
          <a:p>
            <a:pPr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1DC1AA-51E7-49FF-9790-43CDC81006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98BD6-5813-4631-BE3C-227265FB6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999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38392-6F50-4F7D-B321-B3B01801B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Short-range forecast fit to observations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1BF6DE2-98C1-4FCE-8838-CD1AEB90E96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406344" y="936625"/>
            <a:ext cx="7377724" cy="4984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15EA2-A93A-4C9F-BBB3-B40D088107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F9192-2D10-42AF-AB79-1368ABFC1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24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38392-6F50-4F7D-B321-B3B01801B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Short-range forecast fit to observations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7FFDDBB-7EFF-4880-AF00-1D20AA3EB184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406344" y="936625"/>
            <a:ext cx="7377724" cy="49847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15EA2-A93A-4C9F-BBB3-B40D088107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F9192-2D10-42AF-AB79-1368ABFC1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573832"/>
      </p:ext>
    </p:extLst>
  </p:cSld>
  <p:clrMapOvr>
    <a:masterClrMapping/>
  </p:clrMapOvr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ECMWF_16.9_light_blue</Template>
  <TotalTime>21429</TotalTime>
  <Words>1453</Words>
  <Application>Microsoft Office PowerPoint</Application>
  <PresentationFormat>Custom</PresentationFormat>
  <Paragraphs>207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Cambria Math</vt:lpstr>
      <vt:lpstr>ECMWF Light 16:9 blue</vt:lpstr>
      <vt:lpstr>PowerPoint Presentation</vt:lpstr>
      <vt:lpstr>Cubic spline interpolation for refractivity tested in a 2D operator: Unphysical bending angle variability between model levels first noted by DMI.(TL and AD)</vt:lpstr>
      <vt:lpstr>Cubic spline interpolation for refractivity in the 2D operator</vt:lpstr>
      <vt:lpstr>Continued ROM SAF collaboration with CMA for GNOS RO measurements</vt:lpstr>
      <vt:lpstr>FY-3D global RMS bending angle departure statistics (May 2-5, 2018)</vt:lpstr>
      <vt:lpstr>FY-3D global RMS bending angle departure statistics (July 2-5, 2018)</vt:lpstr>
      <vt:lpstr>Metop-C testing</vt:lpstr>
      <vt:lpstr>Short-range forecast fit to observations</vt:lpstr>
      <vt:lpstr>Short-range forecast fit to observations</vt:lpstr>
      <vt:lpstr>Short-range forecast fit to observations</vt:lpstr>
      <vt:lpstr>Short-range forecast fit to observations</vt:lpstr>
      <vt:lpstr>Impact of bending angles above 50 km</vt:lpstr>
      <vt:lpstr>PowerPoint Presentation</vt:lpstr>
      <vt:lpstr>Reanalysis</vt:lpstr>
      <vt:lpstr>https://www.ecmwf.int/en/forecasts/datasets/archive-datasets/browse-reanalysis-datasets</vt:lpstr>
      <vt:lpstr>Background (ERA Report 27)</vt:lpstr>
      <vt:lpstr>Some initial results</vt:lpstr>
      <vt:lpstr>Low res CTL minus ERA5 (2008-2015)</vt:lpstr>
      <vt:lpstr>RO+CONV vs ERA5</vt:lpstr>
      <vt:lpstr>RO vs ERA5</vt:lpstr>
      <vt:lpstr>200 hPa temperature bias (RO+CONV – ERA5)</vt:lpstr>
      <vt:lpstr>Timeseries for USA: 200 hPa temperature bias w.r.t ERA5</vt:lpstr>
      <vt:lpstr>Fit to radiosondes: USA 20140101 BLACK=(RO+CONV)</vt:lpstr>
      <vt:lpstr>A problem, discontinuity in 2015 in the troposphere. (850).</vt:lpstr>
      <vt:lpstr>PowerPoint Presentation</vt:lpstr>
      <vt:lpstr>Variational approach to the ionospheric retrieval problem</vt:lpstr>
      <vt:lpstr>Geometry</vt:lpstr>
      <vt:lpstr>The 1D-Var problem</vt:lpstr>
      <vt:lpstr>Some thoughts</vt:lpstr>
      <vt:lpstr>Forward model approach</vt:lpstr>
      <vt:lpstr>STEC example (Nm=3*e12, 300 km peak, H=50 km)</vt:lpstr>
      <vt:lpstr>Tangent linear sensitivity d(slant_Tec)/dx_i</vt:lpstr>
      <vt:lpstr>Summary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 Healy</dc:creator>
  <cp:lastModifiedBy>Sean Healy</cp:lastModifiedBy>
  <cp:revision>143</cp:revision>
  <cp:lastPrinted>2014-11-19T12:15:44Z</cp:lastPrinted>
  <dcterms:created xsi:type="dcterms:W3CDTF">2017-06-14T09:06:43Z</dcterms:created>
  <dcterms:modified xsi:type="dcterms:W3CDTF">2019-01-28T14:19:20Z</dcterms:modified>
</cp:coreProperties>
</file>