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png" ContentType="image/png"/>
  <Default Extension="jpeg" ContentType="image/jpeg"/>
  <Default Extension="xml" ContentType="application/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presentation.xml" ContentType="application/vnd.openxmlformats-officedocument.presentationml.presentation.main+xml"/>
  <Override PartName="/ppt/handoutMasters/handoutMaster1.xml" ContentType="application/vnd.openxmlformats-officedocument.presentationml.handoutMaster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 autoCompressPictures="0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502" r:id="rId2"/>
    <p:sldId id="501" r:id="rId3"/>
    <p:sldId id="506" r:id="rId4"/>
    <p:sldId id="508" r:id="rId5"/>
    <p:sldId id="507" r:id="rId6"/>
    <p:sldId id="505" r:id="rId7"/>
  </p:sldIdLst>
  <p:sldSz cx="9906000" cy="6858000" type="A4"/>
  <p:notesSz cx="6794500" cy="9931400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GB"/>
    </a:defPPr>
    <a:lvl1pPr algn="l" rtl="0" eaLnBrk="0" fontAlgn="base" hangingPunct="0">
      <a:spcBef>
        <a:spcPct val="20000"/>
      </a:spcBef>
      <a:spcAft>
        <a:spcPct val="0"/>
      </a:spcAft>
      <a:buClr>
        <a:srgbClr val="C93369"/>
      </a:buClr>
      <a:buSzPct val="120000"/>
      <a:defRPr sz="2400" kern="1200">
        <a:solidFill>
          <a:srgbClr val="000000"/>
        </a:solidFill>
        <a:latin typeface="Times New Roman" pitchFamily="-107" charset="0"/>
        <a:ea typeface="+mn-ea"/>
        <a:cs typeface="+mn-cs"/>
      </a:defRPr>
    </a:lvl1pPr>
    <a:lvl2pPr marL="457200" algn="l" rtl="0" eaLnBrk="0" fontAlgn="base" hangingPunct="0">
      <a:spcBef>
        <a:spcPct val="20000"/>
      </a:spcBef>
      <a:spcAft>
        <a:spcPct val="0"/>
      </a:spcAft>
      <a:buClr>
        <a:srgbClr val="C93369"/>
      </a:buClr>
      <a:buSzPct val="120000"/>
      <a:defRPr sz="2400" kern="1200">
        <a:solidFill>
          <a:srgbClr val="000000"/>
        </a:solidFill>
        <a:latin typeface="Times New Roman" pitchFamily="-107" charset="0"/>
        <a:ea typeface="+mn-ea"/>
        <a:cs typeface="+mn-cs"/>
      </a:defRPr>
    </a:lvl2pPr>
    <a:lvl3pPr marL="914400" algn="l" rtl="0" eaLnBrk="0" fontAlgn="base" hangingPunct="0">
      <a:spcBef>
        <a:spcPct val="20000"/>
      </a:spcBef>
      <a:spcAft>
        <a:spcPct val="0"/>
      </a:spcAft>
      <a:buClr>
        <a:srgbClr val="C93369"/>
      </a:buClr>
      <a:buSzPct val="120000"/>
      <a:defRPr sz="2400" kern="1200">
        <a:solidFill>
          <a:srgbClr val="000000"/>
        </a:solidFill>
        <a:latin typeface="Times New Roman" pitchFamily="-107" charset="0"/>
        <a:ea typeface="+mn-ea"/>
        <a:cs typeface="+mn-cs"/>
      </a:defRPr>
    </a:lvl3pPr>
    <a:lvl4pPr marL="1371600" algn="l" rtl="0" eaLnBrk="0" fontAlgn="base" hangingPunct="0">
      <a:spcBef>
        <a:spcPct val="20000"/>
      </a:spcBef>
      <a:spcAft>
        <a:spcPct val="0"/>
      </a:spcAft>
      <a:buClr>
        <a:srgbClr val="C93369"/>
      </a:buClr>
      <a:buSzPct val="120000"/>
      <a:defRPr sz="2400" kern="1200">
        <a:solidFill>
          <a:srgbClr val="000000"/>
        </a:solidFill>
        <a:latin typeface="Times New Roman" pitchFamily="-107" charset="0"/>
        <a:ea typeface="+mn-ea"/>
        <a:cs typeface="+mn-cs"/>
      </a:defRPr>
    </a:lvl4pPr>
    <a:lvl5pPr marL="1828800" algn="l" rtl="0" eaLnBrk="0" fontAlgn="base" hangingPunct="0">
      <a:spcBef>
        <a:spcPct val="20000"/>
      </a:spcBef>
      <a:spcAft>
        <a:spcPct val="0"/>
      </a:spcAft>
      <a:buClr>
        <a:srgbClr val="C93369"/>
      </a:buClr>
      <a:buSzPct val="120000"/>
      <a:defRPr sz="2400" kern="1200">
        <a:solidFill>
          <a:srgbClr val="000000"/>
        </a:solidFill>
        <a:latin typeface="Times New Roman" pitchFamily="-107" charset="0"/>
        <a:ea typeface="+mn-ea"/>
        <a:cs typeface="+mn-cs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Times New Roman" pitchFamily="-107" charset="0"/>
        <a:ea typeface="+mn-ea"/>
        <a:cs typeface="+mn-cs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Times New Roman" pitchFamily="-107" charset="0"/>
        <a:ea typeface="+mn-ea"/>
        <a:cs typeface="+mn-cs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Times New Roman" pitchFamily="-107" charset="0"/>
        <a:ea typeface="+mn-ea"/>
        <a:cs typeface="+mn-cs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Times New Roman" pitchFamily="-107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howPr showNarration="1" useTimings="0">
    <p:present/>
    <p:sldAll/>
    <p:penClr>
      <a:schemeClr val="tx1"/>
    </p:penClr>
  </p:showPr>
  <p:clrMru>
    <a:srgbClr val="FFC587"/>
    <a:srgbClr val="53AB60"/>
    <a:srgbClr val="F41100"/>
    <a:srgbClr val="F95AB7"/>
    <a:srgbClr val="919191"/>
    <a:srgbClr val="000000"/>
    <a:srgbClr val="00CC00"/>
    <a:srgbClr val="5F5F5F"/>
    <a:srgbClr val="990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1E171933-4619-4E11-9A3F-F7608DF75F80}" styleName="Medium Style 1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C4B1156A-380E-4F78-BDF5-A606A8083BF9}" styleName="Medium Style 4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0505E3EF-67EA-436B-97B2-0124C06EBD24}" styleName="Medium Style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FABFCF23-3B69-468F-B69F-88F6DE6A72F2}" styleName="Medium Style 1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408" y="-11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630"/>
    </p:cViewPr>
  </p:sorterViewPr>
  <p:notesViewPr>
    <p:cSldViewPr>
      <p:cViewPr varScale="1">
        <p:scale>
          <a:sx n="82" d="100"/>
          <a:sy n="82" d="100"/>
        </p:scale>
        <p:origin x="-2944" y="-112"/>
      </p:cViewPr>
      <p:guideLst>
        <p:guide orient="horz" pos="3128"/>
        <p:guide pos="214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handoutMaster" Target="handoutMasters/handoutMaster1.xml"/><Relationship Id="rId10" Type="http://schemas.openxmlformats.org/officeDocument/2006/relationships/printerSettings" Target="printerSettings/printerSettings1.bin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8050" y="4733925"/>
            <a:ext cx="4978400" cy="4489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088" tIns="44742" rIns="91088" bIns="4474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/>
              <a:t>Click to edit Master text styles</a:t>
            </a:r>
          </a:p>
          <a:p>
            <a:pPr lvl="1"/>
            <a:r>
              <a:rPr lang="en-GB" noProof="0"/>
              <a:t>Second level</a:t>
            </a:r>
          </a:p>
          <a:p>
            <a:pPr lvl="2"/>
            <a:r>
              <a:rPr lang="en-GB" noProof="0"/>
              <a:t>Third level</a:t>
            </a:r>
          </a:p>
          <a:p>
            <a:pPr lvl="3"/>
            <a:r>
              <a:rPr lang="en-GB" noProof="0"/>
              <a:t>Fourth level</a:t>
            </a:r>
          </a:p>
          <a:p>
            <a:pPr lvl="4"/>
            <a:r>
              <a:rPr lang="en-GB" noProof="0"/>
              <a:t>Fifth level</a:t>
            </a:r>
          </a:p>
        </p:txBody>
      </p:sp>
      <p:sp>
        <p:nvSpPr>
          <p:cNvPr id="14339" name="Rectangle 3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887413" y="863600"/>
            <a:ext cx="5026025" cy="3479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-112" charset="0"/>
        <a:ea typeface="ＭＳ Ｐゴシック" pitchFamily="-107" charset="-128"/>
        <a:cs typeface="ＭＳ Ｐゴシック" pitchFamily="-107" charset="-128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-112" charset="0"/>
        <a:ea typeface="ＭＳ Ｐゴシック" pitchFamily="-112" charset="-128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-112" charset="0"/>
        <a:ea typeface="ＭＳ Ｐゴシック" pitchFamily="-112" charset="-128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-112" charset="0"/>
        <a:ea typeface="ＭＳ Ｐゴシック" pitchFamily="-112" charset="-128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-112" charset="0"/>
        <a:ea typeface="ＭＳ Ｐゴシック" pitchFamily="-112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endParaRPr lang="en-US">
              <a:latin typeface="Times New Roman" pitchFamily="-107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297738" y="152400"/>
            <a:ext cx="2303462" cy="47894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2588" y="152400"/>
            <a:ext cx="6762750" cy="47894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4010025" cy="33416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76825" y="1600200"/>
            <a:ext cx="4010025" cy="33416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gradFill rotWithShape="0">
          <a:gsLst>
            <a:gs pos="0">
              <a:srgbClr val="F3F9EA"/>
            </a:gs>
            <a:gs pos="100000">
              <a:srgbClr val="C8E59A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8172450" cy="33416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71" tIns="44441" rIns="90471" bIns="4444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Xxxx</a:t>
            </a:r>
          </a:p>
          <a:p>
            <a:pPr lvl="0"/>
            <a:endParaRPr lang="en-GB"/>
          </a:p>
          <a:p>
            <a:pPr lvl="0"/>
            <a:r>
              <a:rPr lang="en-GB"/>
              <a:t>- Click to edit Master text styles asdf asdf as df asdf asd f asdf asdf asdf asdf asdf asdfa sdfas df</a:t>
            </a:r>
          </a:p>
          <a:p>
            <a:pPr lvl="1"/>
            <a:r>
              <a:rPr lang="en-GB"/>
              <a:t>Second level asdf asdf asd fas dfa sdf asdf as dfa sdf asdf as dfa sdf asdf asdf asdf asdf asdf as df</a:t>
            </a:r>
          </a:p>
          <a:p>
            <a:pPr lvl="0"/>
            <a:endParaRPr lang="en-GB"/>
          </a:p>
          <a:p>
            <a:pPr lvl="0"/>
            <a:r>
              <a:rPr lang="en-GB"/>
              <a:t>Xxxx</a:t>
            </a:r>
          </a:p>
          <a:p>
            <a:pPr lvl="0"/>
            <a:r>
              <a:rPr lang="en-GB"/>
              <a:t>xxxx</a:t>
            </a:r>
          </a:p>
        </p:txBody>
      </p:sp>
      <p:sp>
        <p:nvSpPr>
          <p:cNvPr id="1038" name="Freeform 14"/>
          <p:cNvSpPr>
            <a:spLocks noChangeArrowheads="1"/>
          </p:cNvSpPr>
          <p:nvPr/>
        </p:nvSpPr>
        <p:spPr bwMode="auto">
          <a:xfrm>
            <a:off x="55563" y="6453188"/>
            <a:ext cx="7018337" cy="3175"/>
          </a:xfrm>
          <a:custGeom>
            <a:avLst/>
            <a:gdLst/>
            <a:ahLst/>
            <a:cxnLst>
              <a:cxn ang="0">
                <a:pos x="0" y="2"/>
              </a:cxn>
              <a:cxn ang="0">
                <a:pos x="4536" y="0"/>
              </a:cxn>
            </a:cxnLst>
            <a:rect l="0" t="0" r="r" b="b"/>
            <a:pathLst>
              <a:path w="4536" h="2">
                <a:moveTo>
                  <a:pt x="0" y="2"/>
                </a:moveTo>
                <a:lnTo>
                  <a:pt x="4536" y="0"/>
                </a:lnTo>
              </a:path>
            </a:pathLst>
          </a:custGeom>
          <a:solidFill>
            <a:srgbClr val="FFFFFF"/>
          </a:solidFill>
          <a:ln w="19050">
            <a:solidFill>
              <a:srgbClr val="7396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>
              <a:latin typeface="Times New Roman" pitchFamily="-112" charset="0"/>
            </a:endParaRPr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57150" y="6475820"/>
            <a:ext cx="7486650" cy="276999"/>
          </a:xfrm>
          <a:prstGeom prst="rect">
            <a:avLst/>
          </a:prstGeom>
          <a:noFill/>
          <a:ln w="31750">
            <a:noFill/>
            <a:miter lim="800000"/>
            <a:headEnd/>
            <a:tailEnd/>
          </a:ln>
          <a:effectLst/>
        </p:spPr>
        <p:txBody>
          <a:bodyPr wrap="square" anchor="ctr">
            <a:prstTxWarp prst="textNoShape">
              <a:avLst/>
            </a:prstTxWarp>
            <a:spAutoFit/>
          </a:bodyPr>
          <a:lstStyle/>
          <a:p>
            <a:pPr defTabSz="762000">
              <a:spcBef>
                <a:spcPct val="0"/>
              </a:spcBef>
              <a:buClrTx/>
              <a:buSzTx/>
              <a:defRPr/>
            </a:pPr>
            <a:r>
              <a:rPr lang="en-US" sz="1200" dirty="0" smtClean="0">
                <a:latin typeface="Arial" pitchFamily="-112" charset="0"/>
              </a:rPr>
              <a:t>ROM SAF PTM18, IEEC, Barcelona, 31-05-2016</a:t>
            </a:r>
            <a:endParaRPr lang="en-US" sz="1200" dirty="0">
              <a:latin typeface="Arial" pitchFamily="-112" charset="0"/>
            </a:endParaRPr>
          </a:p>
        </p:txBody>
      </p:sp>
      <p:sp>
        <p:nvSpPr>
          <p:cNvPr id="1044" name="Text Box 20"/>
          <p:cNvSpPr txBox="1">
            <a:spLocks noChangeArrowheads="1"/>
          </p:cNvSpPr>
          <p:nvPr userDrawn="1"/>
        </p:nvSpPr>
        <p:spPr bwMode="auto">
          <a:xfrm>
            <a:off x="7543800" y="6477000"/>
            <a:ext cx="533400" cy="2714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71" tIns="44441" rIns="90471" bIns="44441">
            <a:prstTxWarp prst="textNoShape">
              <a:avLst/>
            </a:prstTxWarp>
            <a:spAutoFit/>
          </a:bodyPr>
          <a:lstStyle/>
          <a:p>
            <a:pPr defTabSz="762000">
              <a:spcBef>
                <a:spcPct val="50000"/>
              </a:spcBef>
              <a:buClr>
                <a:srgbClr val="000000"/>
              </a:buClr>
              <a:buSzTx/>
              <a:buFont typeface="Marlett" pitchFamily="-112" charset="0"/>
              <a:buNone/>
              <a:defRPr/>
            </a:pPr>
            <a:fld id="{FC5C5A35-A8F3-C348-8EF5-3793CED27A66}" type="slidenum">
              <a:rPr lang="da-DK" sz="1200">
                <a:latin typeface="Arial" pitchFamily="-112" charset="0"/>
              </a:rPr>
              <a:pPr defTabSz="762000">
                <a:spcBef>
                  <a:spcPct val="50000"/>
                </a:spcBef>
                <a:buClr>
                  <a:srgbClr val="000000"/>
                </a:buClr>
                <a:buSzTx/>
                <a:buFont typeface="Marlett" pitchFamily="-112" charset="0"/>
                <a:buNone/>
                <a:defRPr/>
              </a:pPr>
              <a:t>‹#›</a:t>
            </a:fld>
            <a:endParaRPr lang="da-DK" sz="1200" dirty="0">
              <a:latin typeface="Arial" pitchFamily="-112" charset="0"/>
            </a:endParaRPr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4038600" y="0"/>
            <a:ext cx="1752600" cy="762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71" tIns="44441" rIns="90471" bIns="44441">
            <a:prstTxWarp prst="textNoShape">
              <a:avLst/>
            </a:prstTxWarp>
          </a:bodyPr>
          <a:lstStyle/>
          <a:p>
            <a:pPr defTabSz="762000">
              <a:defRPr/>
            </a:pPr>
            <a:endParaRPr lang="da-DK" sz="2000">
              <a:latin typeface="Arial" pitchFamily="-112" charset="0"/>
            </a:endParaRPr>
          </a:p>
        </p:txBody>
      </p:sp>
      <p:sp>
        <p:nvSpPr>
          <p:cNvPr id="1031" name="Rectangle 24"/>
          <p:cNvSpPr>
            <a:spLocks noGrp="1" noChangeArrowheads="1"/>
          </p:cNvSpPr>
          <p:nvPr>
            <p:ph type="title"/>
          </p:nvPr>
        </p:nvSpPr>
        <p:spPr bwMode="auto">
          <a:xfrm>
            <a:off x="382588" y="152400"/>
            <a:ext cx="9218612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TITLE</a:t>
            </a:r>
            <a:r>
              <a:rPr lang="da-DK"/>
              <a:t> style</a:t>
            </a:r>
          </a:p>
        </p:txBody>
      </p:sp>
      <p:pic>
        <p:nvPicPr>
          <p:cNvPr id="1032" name="Picture 30" descr="romsaf_nohyphen"/>
          <p:cNvPicPr>
            <a:picLocks noChangeAspect="1" noChangeArrowheads="1"/>
          </p:cNvPicPr>
          <p:nvPr userDrawn="1"/>
        </p:nvPicPr>
        <p:blipFill>
          <a:blip r:embed="rId1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7400925" y="5949950"/>
            <a:ext cx="2232025" cy="801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6464"/>
          </a:solidFill>
          <a:latin typeface="+mj-lt"/>
          <a:ea typeface="ＭＳ Ｐゴシック" pitchFamily="-107" charset="-128"/>
          <a:cs typeface="ＭＳ Ｐゴシック" pitchFamily="-107" charset="-128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6464"/>
          </a:solidFill>
          <a:latin typeface="Arial" pitchFamily="-112" charset="0"/>
          <a:ea typeface="ＭＳ Ｐゴシック" pitchFamily="-107" charset="-128"/>
          <a:cs typeface="ＭＳ Ｐゴシック" pitchFamily="-107" charset="-128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6464"/>
          </a:solidFill>
          <a:latin typeface="Arial" pitchFamily="-112" charset="0"/>
          <a:ea typeface="ＭＳ Ｐゴシック" pitchFamily="-107" charset="-128"/>
          <a:cs typeface="ＭＳ Ｐゴシック" pitchFamily="-107" charset="-128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6464"/>
          </a:solidFill>
          <a:latin typeface="Arial" pitchFamily="-112" charset="0"/>
          <a:ea typeface="ＭＳ Ｐゴシック" pitchFamily="-107" charset="-128"/>
          <a:cs typeface="ＭＳ Ｐゴシック" pitchFamily="-107" charset="-128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6464"/>
          </a:solidFill>
          <a:latin typeface="Arial" pitchFamily="-112" charset="0"/>
          <a:ea typeface="ＭＳ Ｐゴシック" pitchFamily="-107" charset="-128"/>
          <a:cs typeface="ＭＳ Ｐゴシック" pitchFamily="-107" charset="-128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6464"/>
          </a:solidFill>
          <a:latin typeface="Arial" pitchFamily="-112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6464"/>
          </a:solidFill>
          <a:latin typeface="Arial" pitchFamily="-112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6464"/>
          </a:solidFill>
          <a:latin typeface="Arial" pitchFamily="-112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006464"/>
          </a:solidFill>
          <a:latin typeface="Arial" pitchFamily="-112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lr>
          <a:srgbClr val="C93369"/>
        </a:buClr>
        <a:buSzPct val="120000"/>
        <a:defRPr sz="2000">
          <a:solidFill>
            <a:srgbClr val="000000"/>
          </a:solidFill>
          <a:latin typeface="+mn-lt"/>
          <a:ea typeface="ＭＳ Ｐゴシック" pitchFamily="-107" charset="-128"/>
          <a:cs typeface="ＭＳ Ｐゴシック" pitchFamily="-107" charset="-128"/>
        </a:defRPr>
      </a:lvl1pPr>
      <a:lvl2pPr marL="827088" indent="-285750" algn="l" defTabSz="762000" rtl="0" eaLnBrk="0" fontAlgn="base" hangingPunct="0">
        <a:spcBef>
          <a:spcPct val="20000"/>
        </a:spcBef>
        <a:spcAft>
          <a:spcPct val="0"/>
        </a:spcAft>
        <a:buSzPct val="100000"/>
        <a:buFont typeface="Wingdings 3" pitchFamily="-107" charset="2"/>
        <a:buChar char="}"/>
        <a:defRPr>
          <a:solidFill>
            <a:srgbClr val="336699"/>
          </a:solidFill>
          <a:latin typeface="+mn-lt"/>
          <a:ea typeface="ＭＳ Ｐゴシック" pitchFamily="-112" charset="-128"/>
        </a:defRPr>
      </a:lvl2pPr>
      <a:lvl3pPr marL="1235075" indent="-228600" algn="l" defTabSz="762000" rtl="0" eaLnBrk="0" fontAlgn="base" hangingPunct="0">
        <a:spcBef>
          <a:spcPct val="20000"/>
        </a:spcBef>
        <a:spcAft>
          <a:spcPct val="0"/>
        </a:spcAft>
        <a:buSzPct val="100000"/>
        <a:buFont typeface="Wingdings 2" pitchFamily="-107" charset="2"/>
        <a:defRPr sz="1600">
          <a:solidFill>
            <a:srgbClr val="53AB60"/>
          </a:solidFill>
          <a:latin typeface="+mn-lt"/>
          <a:ea typeface="ＭＳ Ｐゴシック" pitchFamily="-112" charset="-128"/>
        </a:defRPr>
      </a:lvl3pPr>
      <a:lvl4pPr marL="1639888" indent="-225425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Times New Roman" pitchFamily="-112" charset="0"/>
          <a:ea typeface="ＭＳ Ｐゴシック" pitchFamily="-112" charset="-128"/>
        </a:defRPr>
      </a:lvl4pPr>
      <a:lvl5pPr marL="2055813" indent="-227013" algn="l" defTabSz="762000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-112" charset="0"/>
          <a:ea typeface="ＭＳ Ｐゴシック" pitchFamily="-112" charset="-128"/>
        </a:defRPr>
      </a:lvl5pPr>
      <a:lvl6pPr marL="2513013" indent="-227013" algn="l" defTabSz="762000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-112" charset="0"/>
          <a:ea typeface="ＭＳ Ｐゴシック" pitchFamily="-112" charset="-128"/>
        </a:defRPr>
      </a:lvl6pPr>
      <a:lvl7pPr marL="2970213" indent="-227013" algn="l" defTabSz="762000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-112" charset="0"/>
          <a:ea typeface="ＭＳ Ｐゴシック" pitchFamily="-112" charset="-128"/>
        </a:defRPr>
      </a:lvl7pPr>
      <a:lvl8pPr marL="3427413" indent="-227013" algn="l" defTabSz="762000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-112" charset="0"/>
          <a:ea typeface="ＭＳ Ｐゴシック" pitchFamily="-112" charset="-128"/>
        </a:defRPr>
      </a:lvl8pPr>
      <a:lvl9pPr marL="3884613" indent="-227013" algn="l" defTabSz="762000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-112" charset="0"/>
          <a:ea typeface="ＭＳ Ｐゴシック" pitchFamily="-112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Rectangle 12"/>
          <p:cNvSpPr>
            <a:spLocks noChangeArrowheads="1"/>
          </p:cNvSpPr>
          <p:nvPr/>
        </p:nvSpPr>
        <p:spPr bwMode="auto">
          <a:xfrm>
            <a:off x="523875" y="2626899"/>
            <a:ext cx="8858250" cy="177636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71" tIns="44441" rIns="90471" bIns="44441">
            <a:prstTxWarp prst="textNoShape">
              <a:avLst/>
            </a:prstTxWarp>
            <a:spAutoFit/>
          </a:bodyPr>
          <a:lstStyle/>
          <a:p>
            <a:pPr marL="457200" indent="-457200" algn="ctr" defTabSz="762000"/>
            <a:r>
              <a:rPr lang="en-US" sz="2800" b="1" dirty="0" smtClean="0">
                <a:solidFill>
                  <a:srgbClr val="006666"/>
                </a:solidFill>
                <a:latin typeface="Arial" pitchFamily="-107" charset="0"/>
                <a:ea typeface="Times New Roman" pitchFamily="-107" charset="0"/>
                <a:cs typeface="Times New Roman" pitchFamily="-107" charset="0"/>
              </a:rPr>
              <a:t>DMI ROPP developments:</a:t>
            </a:r>
          </a:p>
          <a:p>
            <a:pPr marL="457200" indent="-457200" algn="ctr" defTabSz="762000"/>
            <a:r>
              <a:rPr lang="en-US" sz="2800" b="1" dirty="0" smtClean="0">
                <a:solidFill>
                  <a:srgbClr val="006666"/>
                </a:solidFill>
                <a:latin typeface="Arial" pitchFamily="-107" charset="0"/>
                <a:ea typeface="Times New Roman" pitchFamily="-107" charset="0"/>
                <a:cs typeface="Times New Roman" pitchFamily="-107" charset="0"/>
              </a:rPr>
              <a:t>Recent and coming updates to </a:t>
            </a:r>
            <a:r>
              <a:rPr lang="en-US" sz="2800" b="1" dirty="0" err="1" smtClean="0">
                <a:solidFill>
                  <a:srgbClr val="006666"/>
                </a:solidFill>
                <a:latin typeface="Arial" pitchFamily="-107" charset="0"/>
                <a:ea typeface="Times New Roman" pitchFamily="-107" charset="0"/>
                <a:cs typeface="Times New Roman" pitchFamily="-107" charset="0"/>
              </a:rPr>
              <a:t>dmi_trunk</a:t>
            </a:r>
            <a:endParaRPr lang="en-US" sz="2800" b="1" dirty="0" smtClean="0">
              <a:solidFill>
                <a:srgbClr val="006666"/>
              </a:solidFill>
              <a:latin typeface="Arial" pitchFamily="-107" charset="0"/>
              <a:ea typeface="Times New Roman" pitchFamily="-107" charset="0"/>
              <a:cs typeface="Times New Roman" pitchFamily="-107" charset="0"/>
            </a:endParaRPr>
          </a:p>
          <a:p>
            <a:pPr marL="457200" indent="-457200" algn="ctr" defTabSz="762000"/>
            <a:endParaRPr lang="en-US" sz="2000" b="1" i="1" dirty="0" smtClean="0">
              <a:solidFill>
                <a:srgbClr val="006666"/>
              </a:solidFill>
              <a:latin typeface="Arial" pitchFamily="-107" charset="0"/>
              <a:ea typeface="Times New Roman" pitchFamily="-107" charset="0"/>
              <a:cs typeface="Times New Roman" pitchFamily="-107" charset="0"/>
            </a:endParaRPr>
          </a:p>
          <a:p>
            <a:pPr marL="457200" indent="-457200" algn="ctr" defTabSz="762000"/>
            <a:r>
              <a:rPr lang="en-US" sz="2000" b="1" i="1" dirty="0" smtClean="0">
                <a:solidFill>
                  <a:srgbClr val="006666"/>
                </a:solidFill>
                <a:latin typeface="Arial" pitchFamily="-107" charset="0"/>
                <a:ea typeface="Times New Roman" pitchFamily="-107" charset="0"/>
                <a:cs typeface="Times New Roman" pitchFamily="-107" charset="0"/>
              </a:rPr>
              <a:t>Stig Syndergaard</a:t>
            </a:r>
          </a:p>
        </p:txBody>
      </p:sp>
      <p:sp>
        <p:nvSpPr>
          <p:cNvPr id="3" name="Rectangle 2"/>
          <p:cNvSpPr>
            <a:spLocks noGrp="1" noChangeArrowheads="1"/>
          </p:cNvSpPr>
          <p:nvPr>
            <p:ph type="title"/>
          </p:nvPr>
        </p:nvSpPr>
        <p:spPr>
          <a:xfrm>
            <a:off x="1822939" y="44450"/>
            <a:ext cx="6260123" cy="1371600"/>
          </a:xfrm>
        </p:spPr>
        <p:txBody>
          <a:bodyPr/>
          <a:lstStyle/>
          <a:p>
            <a:pPr>
              <a:lnSpc>
                <a:spcPct val="120000"/>
              </a:lnSpc>
            </a:pPr>
            <a:r>
              <a:rPr lang="en-GB" dirty="0" smtClean="0"/>
              <a:t>ROM SAF PTM18</a:t>
            </a:r>
            <a:br>
              <a:rPr lang="en-GB" dirty="0" smtClean="0"/>
            </a:br>
            <a:r>
              <a:rPr lang="en-GB" sz="1800" b="0" i="1" dirty="0" smtClean="0">
                <a:solidFill>
                  <a:srgbClr val="000000"/>
                </a:solidFill>
              </a:rPr>
              <a:t>IEEC, Barcelona</a:t>
            </a:r>
            <a:br>
              <a:rPr lang="en-GB" sz="1800" b="0" i="1" dirty="0" smtClean="0">
                <a:solidFill>
                  <a:srgbClr val="000000"/>
                </a:solidFill>
              </a:rPr>
            </a:br>
            <a:r>
              <a:rPr lang="en-GB" sz="1800" b="0" i="1" dirty="0" smtClean="0">
                <a:solidFill>
                  <a:srgbClr val="000000"/>
                </a:solidFill>
              </a:rPr>
              <a:t>31-05-2016</a:t>
            </a:r>
            <a:endParaRPr lang="en-US" sz="1800" b="0" i="1" dirty="0" smtClean="0">
              <a:solidFill>
                <a:srgbClr val="0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382588" y="152400"/>
            <a:ext cx="9218612" cy="609600"/>
          </a:xfrm>
        </p:spPr>
        <p:txBody>
          <a:bodyPr/>
          <a:lstStyle/>
          <a:p>
            <a:r>
              <a:rPr lang="en-US" dirty="0" smtClean="0"/>
              <a:t>Purpose of the </a:t>
            </a:r>
            <a:r>
              <a:rPr lang="en-US" dirty="0" err="1" smtClean="0"/>
              <a:t>dmi_trunk</a:t>
            </a:r>
            <a:endParaRPr lang="en-US" dirty="0" smtClean="0"/>
          </a:p>
        </p:txBody>
      </p:sp>
      <p:sp>
        <p:nvSpPr>
          <p:cNvPr id="11" name="TextBox 10"/>
          <p:cNvSpPr txBox="1"/>
          <p:nvPr/>
        </p:nvSpPr>
        <p:spPr>
          <a:xfrm>
            <a:off x="419100" y="914400"/>
            <a:ext cx="9067800" cy="5373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A well-maintained branch of ROPP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Used at DMI as our main ROPP development branch (thus, it is our ‘trunk’)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Usually the latest ROPP release + development made at DMI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err="1" smtClean="0"/>
              <a:t>dmi_trunk</a:t>
            </a:r>
            <a:r>
              <a:rPr lang="en-US" sz="1600" dirty="0" smtClean="0"/>
              <a:t> is upgraded whenever a new ROPP is released: merge of new ROPP and current </a:t>
            </a:r>
            <a:r>
              <a:rPr lang="en-US" sz="1600" dirty="0" err="1" smtClean="0"/>
              <a:t>dmi_trunk</a:t>
            </a:r>
            <a:endParaRPr lang="en-US" sz="1600" dirty="0" smtClean="0"/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err="1" smtClean="0"/>
              <a:t>dmi_trunk</a:t>
            </a:r>
            <a:r>
              <a:rPr lang="en-US" sz="1600" dirty="0" smtClean="0"/>
              <a:t> is the ROPP software that we use in operations (when we make a GPAC upgrade)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Development work at DMI always take the starting point in </a:t>
            </a:r>
            <a:r>
              <a:rPr lang="en-US" sz="1600" dirty="0" err="1" smtClean="0"/>
              <a:t>dmi_trunk</a:t>
            </a:r>
            <a:r>
              <a:rPr lang="en-US" sz="1600" dirty="0" smtClean="0"/>
              <a:t> (typically making a branch from </a:t>
            </a:r>
            <a:r>
              <a:rPr lang="en-US" sz="1600" dirty="0" err="1" smtClean="0"/>
              <a:t>dmi_trunk</a:t>
            </a:r>
            <a:r>
              <a:rPr lang="en-US" sz="1600" dirty="0" smtClean="0"/>
              <a:t> and merge back when done)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Currently at dmi_trunk_8.1 (ROPP 8.1 + DMI developments)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Over time, we strive to keep </a:t>
            </a:r>
            <a:r>
              <a:rPr lang="en-US" sz="1600" dirty="0" err="1" smtClean="0"/>
              <a:t>dmi_trunk</a:t>
            </a:r>
            <a:r>
              <a:rPr lang="en-US" sz="1600" dirty="0" smtClean="0"/>
              <a:t> </a:t>
            </a:r>
            <a:r>
              <a:rPr lang="en-US" sz="1600" dirty="0" smtClean="0">
                <a:latin typeface="ＭＳ ゴシック"/>
                <a:ea typeface="ＭＳ ゴシック"/>
                <a:cs typeface="ＭＳ ゴシック"/>
              </a:rPr>
              <a:t>≅</a:t>
            </a:r>
            <a:r>
              <a:rPr lang="en-US" sz="1600" dirty="0" smtClean="0"/>
              <a:t> ROPP (facilitating next merges of ROPP and </a:t>
            </a:r>
            <a:r>
              <a:rPr lang="en-US" sz="1600" dirty="0" err="1" smtClean="0"/>
              <a:t>dmi_trunk</a:t>
            </a:r>
            <a:r>
              <a:rPr lang="en-US" sz="1600" dirty="0" smtClean="0"/>
              <a:t>)</a:t>
            </a:r>
            <a:endParaRPr lang="en-US" sz="1400" b="1" dirty="0" smtClean="0"/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Developments in </a:t>
            </a:r>
            <a:r>
              <a:rPr lang="en-US" sz="1400" dirty="0" err="1" smtClean="0"/>
              <a:t>dmi_trunk</a:t>
            </a:r>
            <a:r>
              <a:rPr lang="en-US" sz="1400" dirty="0" smtClean="0"/>
              <a:t> should become part of a next ROPP release (possibly internal release; upon agreement with Met Office)</a:t>
            </a: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Philosophy: if it is needed for us, then it is also useful for others</a:t>
            </a: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Where things can be done in different ways, we always adhere to the way things are done in ROPP (to facilitate future merges)</a:t>
            </a: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We regularly forward our changes to Met Office in advance of a ROPP GG meeting or new ROPP release</a:t>
            </a:r>
            <a:endParaRPr lang="en-US" sz="1800" dirty="0" smtClean="0"/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endParaRPr lang="en-US" sz="1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382588" y="152400"/>
            <a:ext cx="9218612" cy="609600"/>
          </a:xfrm>
        </p:spPr>
        <p:txBody>
          <a:bodyPr/>
          <a:lstStyle/>
          <a:p>
            <a:r>
              <a:rPr lang="en-US" dirty="0" smtClean="0"/>
              <a:t>Recent updates to </a:t>
            </a:r>
            <a:r>
              <a:rPr lang="en-US" dirty="0" err="1" smtClean="0"/>
              <a:t>dmi_trunk</a:t>
            </a:r>
            <a:endParaRPr lang="en-US" dirty="0" smtClean="0"/>
          </a:p>
        </p:txBody>
      </p:sp>
      <p:sp>
        <p:nvSpPr>
          <p:cNvPr id="11" name="TextBox 10"/>
          <p:cNvSpPr txBox="1"/>
          <p:nvPr/>
        </p:nvSpPr>
        <p:spPr>
          <a:xfrm>
            <a:off x="304800" y="946053"/>
            <a:ext cx="9296400" cy="53522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Final adjustments for </a:t>
            </a:r>
            <a:r>
              <a:rPr lang="en-US" sz="1600" dirty="0" smtClean="0">
                <a:latin typeface="Times New Roman"/>
                <a:cs typeface="Times New Roman"/>
              </a:rPr>
              <a:t>including </a:t>
            </a:r>
            <a:r>
              <a:rPr lang="en-US" sz="1400" dirty="0" smtClean="0">
                <a:latin typeface="Courier"/>
                <a:cs typeface="Courier"/>
              </a:rPr>
              <a:t>ropp_pp_invert_tool.f90</a:t>
            </a:r>
            <a:r>
              <a:rPr lang="en-US" sz="1600" dirty="0" smtClean="0">
                <a:latin typeface="Times New Roman"/>
                <a:cs typeface="Times New Roman"/>
              </a:rPr>
              <a:t> into </a:t>
            </a:r>
            <a:r>
              <a:rPr lang="en-US" sz="1400" dirty="0" smtClean="0">
                <a:latin typeface="Courier"/>
                <a:cs typeface="Courier"/>
              </a:rPr>
              <a:t>ropp_pp_occ_tool.f90</a:t>
            </a:r>
          </a:p>
          <a:p>
            <a:pPr marL="638175" lvl="2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200" dirty="0" err="1" smtClean="0">
                <a:latin typeface="Courier"/>
                <a:cs typeface="Courier"/>
              </a:rPr>
              <a:t>ropp_pp_invert_tool</a:t>
            </a:r>
            <a:r>
              <a:rPr lang="en-US" sz="1400" dirty="0" smtClean="0">
                <a:latin typeface="Times New Roman"/>
                <a:cs typeface="Times New Roman"/>
              </a:rPr>
              <a:t> </a:t>
            </a:r>
            <a:r>
              <a:rPr lang="en-US" sz="1400" dirty="0" smtClean="0"/>
              <a:t>is now </a:t>
            </a:r>
            <a:r>
              <a:rPr lang="en-US" sz="1400" dirty="0" smtClean="0">
                <a:latin typeface="Times New Roman"/>
                <a:cs typeface="Times New Roman"/>
              </a:rPr>
              <a:t>obsolete; </a:t>
            </a:r>
            <a:r>
              <a:rPr lang="en-US" sz="1200" dirty="0" err="1" smtClean="0">
                <a:latin typeface="Courier"/>
                <a:cs typeface="Courier"/>
              </a:rPr>
              <a:t>ropp_pp_occ_tool</a:t>
            </a:r>
            <a:r>
              <a:rPr lang="en-US" sz="1400" dirty="0" smtClean="0">
                <a:latin typeface="Times New Roman"/>
                <a:cs typeface="Times New Roman"/>
              </a:rPr>
              <a:t> processes from </a:t>
            </a:r>
            <a:r>
              <a:rPr lang="en-US" sz="1200" dirty="0" smtClean="0">
                <a:latin typeface="Courier"/>
                <a:cs typeface="Courier"/>
              </a:rPr>
              <a:t>lev1b</a:t>
            </a:r>
            <a:r>
              <a:rPr lang="en-US" sz="1400" dirty="0" smtClean="0">
                <a:latin typeface="Times New Roman"/>
                <a:cs typeface="Times New Roman"/>
              </a:rPr>
              <a:t> with </a:t>
            </a:r>
            <a:r>
              <a:rPr lang="en-US" sz="1200" dirty="0" smtClean="0">
                <a:latin typeface="Courier"/>
                <a:cs typeface="Courier"/>
              </a:rPr>
              <a:t>-inv </a:t>
            </a:r>
            <a:r>
              <a:rPr lang="en-US" sz="1400" dirty="0" smtClean="0">
                <a:latin typeface="Times New Roman"/>
                <a:cs typeface="Times New Roman"/>
              </a:rPr>
              <a:t>option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Changes to </a:t>
            </a:r>
            <a:r>
              <a:rPr lang="en-US" sz="1400" dirty="0" smtClean="0">
                <a:latin typeface="Courier"/>
                <a:cs typeface="Courier"/>
              </a:rPr>
              <a:t>ropp_pp_occ_tool.f90</a:t>
            </a:r>
            <a:r>
              <a:rPr lang="en-US" sz="1600" dirty="0" smtClean="0">
                <a:latin typeface="Times New Roman"/>
                <a:cs typeface="Times New Roman"/>
              </a:rPr>
              <a:t> and related subroutines</a:t>
            </a:r>
            <a:endParaRPr lang="en-US" sz="1400" dirty="0" smtClean="0">
              <a:latin typeface="Courier"/>
              <a:cs typeface="Courier"/>
            </a:endParaRP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Optionally calculate tangent points (</a:t>
            </a:r>
            <a:r>
              <a:rPr lang="en-US" sz="1200" dirty="0" err="1" smtClean="0">
                <a:latin typeface="Courier"/>
                <a:cs typeface="Courier"/>
              </a:rPr>
              <a:t>lat_tp</a:t>
            </a:r>
            <a:r>
              <a:rPr lang="en-US" sz="1400" dirty="0" smtClean="0"/>
              <a:t>, </a:t>
            </a:r>
            <a:r>
              <a:rPr lang="en-US" sz="1200" dirty="0" err="1" smtClean="0">
                <a:latin typeface="Courier"/>
                <a:cs typeface="Courier"/>
              </a:rPr>
              <a:t>lon_tp</a:t>
            </a:r>
            <a:r>
              <a:rPr lang="en-US" sz="1400" dirty="0" smtClean="0">
                <a:latin typeface="Times New Roman"/>
                <a:cs typeface="Times New Roman"/>
              </a:rPr>
              <a:t>)</a:t>
            </a:r>
            <a:r>
              <a:rPr lang="en-US" sz="1400" dirty="0" smtClean="0"/>
              <a:t> to account for bending (thanks to Chris Burrows)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Changes to </a:t>
            </a:r>
            <a:r>
              <a:rPr lang="en-US" sz="1400" dirty="0" smtClean="0">
                <a:latin typeface="Courier"/>
                <a:cs typeface="Courier"/>
              </a:rPr>
              <a:t>occ_point.f90</a:t>
            </a:r>
            <a:r>
              <a:rPr lang="en-US" sz="1600" dirty="0" smtClean="0"/>
              <a:t> and </a:t>
            </a:r>
            <a:r>
              <a:rPr lang="en-US" sz="1400" dirty="0" smtClean="0">
                <a:latin typeface="Courier"/>
                <a:cs typeface="Courier"/>
              </a:rPr>
              <a:t>tangent_point.f90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Fixed problem with occultation point determination on an ellipsoid – </a:t>
            </a:r>
            <a:r>
              <a:rPr lang="en-US" sz="1400" dirty="0" smtClean="0">
                <a:latin typeface="Times New Roman"/>
                <a:cs typeface="Times New Roman"/>
              </a:rPr>
              <a:t>error for north-south going GNSS-LEO lines was of the size of the difference between geographic and geocentric latitude (Simon later found a more mathematically correct solution, but it is not yet implemented)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Minor change to </a:t>
            </a:r>
            <a:r>
              <a:rPr lang="en-US" sz="1400" dirty="0" smtClean="0">
                <a:latin typeface="Courier"/>
                <a:cs typeface="Courier"/>
              </a:rPr>
              <a:t>ropp_pp_preprocess_cosmic.f90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Now returning fatal error (instead of just info) when navigation bit file is not found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 to </a:t>
            </a:r>
            <a:r>
              <a:rPr lang="en-US" sz="1400" dirty="0" smtClean="0">
                <a:latin typeface="Courier"/>
                <a:cs typeface="Courier"/>
              </a:rPr>
              <a:t>ropp_fm_abel.f90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Now returns bending angles on all observational heights, also above the state vector top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 to </a:t>
            </a:r>
            <a:r>
              <a:rPr lang="en-US" sz="1400" dirty="0" smtClean="0">
                <a:latin typeface="Courier"/>
                <a:cs typeface="Courier"/>
              </a:rPr>
              <a:t>ropp_pp_ionospheric_correction.f90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>
                <a:latin typeface="Times New Roman"/>
                <a:cs typeface="Times New Roman"/>
              </a:rPr>
              <a:t>Now always using </a:t>
            </a:r>
            <a:r>
              <a:rPr lang="en-US" sz="1200" dirty="0" err="1" smtClean="0">
                <a:latin typeface="Courier"/>
                <a:cs typeface="Courier"/>
              </a:rPr>
              <a:t>w_smooth</a:t>
            </a:r>
            <a:r>
              <a:rPr lang="en-US" sz="1400" dirty="0" smtClean="0">
                <a:latin typeface="Times New Roman"/>
                <a:cs typeface="Times New Roman"/>
              </a:rPr>
              <a:t> as in ‘implementation from OCC’ (fixing smoothing bug #2)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Minor changes to </a:t>
            </a:r>
            <a:r>
              <a:rPr lang="en-US" sz="1400" dirty="0" err="1" smtClean="0">
                <a:latin typeface="Courier"/>
                <a:cs typeface="Courier"/>
              </a:rPr>
              <a:t>README.ropp</a:t>
            </a:r>
            <a:r>
              <a:rPr lang="en-US" sz="1600" dirty="0" smtClean="0"/>
              <a:t>, </a:t>
            </a:r>
            <a:r>
              <a:rPr lang="en-US" sz="1400" dirty="0" err="1" smtClean="0">
                <a:latin typeface="Courier"/>
                <a:cs typeface="Courier"/>
              </a:rPr>
              <a:t>build_ropp</a:t>
            </a:r>
            <a:r>
              <a:rPr lang="en-US" sz="1600" dirty="0" smtClean="0"/>
              <a:t>, </a:t>
            </a:r>
            <a:r>
              <a:rPr lang="en-US" sz="1400" dirty="0" err="1" smtClean="0">
                <a:latin typeface="Courier"/>
                <a:cs typeface="Courier"/>
              </a:rPr>
              <a:t>roppauto</a:t>
            </a:r>
            <a:r>
              <a:rPr lang="en-US" sz="1600" dirty="0" smtClean="0"/>
              <a:t>, </a:t>
            </a:r>
            <a:r>
              <a:rPr lang="en-US" sz="1400" dirty="0" err="1" smtClean="0">
                <a:latin typeface="Courier"/>
                <a:cs typeface="Courier"/>
              </a:rPr>
              <a:t>roppconfig</a:t>
            </a:r>
            <a:endParaRPr lang="en-US" sz="1400" dirty="0" smtClean="0">
              <a:latin typeface="Courier"/>
              <a:cs typeface="Courier"/>
            </a:endParaRP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>
                <a:latin typeface="Times New Roman"/>
                <a:cs typeface="Times New Roman"/>
              </a:rPr>
              <a:t>Included </a:t>
            </a:r>
            <a:r>
              <a:rPr lang="en-US" sz="1200" dirty="0" err="1" smtClean="0">
                <a:latin typeface="Courier"/>
                <a:cs typeface="Courier"/>
              </a:rPr>
              <a:t>ropp_apps</a:t>
            </a:r>
            <a:r>
              <a:rPr lang="en-US" sz="1400" dirty="0" smtClean="0">
                <a:latin typeface="Times New Roman"/>
                <a:cs typeface="Times New Roman"/>
              </a:rPr>
              <a:t> in installation scripts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382588" y="152400"/>
            <a:ext cx="9218612" cy="609600"/>
          </a:xfrm>
        </p:spPr>
        <p:txBody>
          <a:bodyPr/>
          <a:lstStyle/>
          <a:p>
            <a:r>
              <a:rPr lang="en-US" dirty="0" smtClean="0"/>
              <a:t>Recent updates to </a:t>
            </a:r>
            <a:r>
              <a:rPr lang="en-US" dirty="0" err="1" smtClean="0"/>
              <a:t>dmi_trunk</a:t>
            </a:r>
            <a:r>
              <a:rPr lang="en-US" dirty="0" smtClean="0"/>
              <a:t> (cont.)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04800" y="956876"/>
            <a:ext cx="9296400" cy="50629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 to </a:t>
            </a:r>
            <a:r>
              <a:rPr lang="en-US" sz="1400" dirty="0" smtClean="0">
                <a:latin typeface="Courier"/>
                <a:cs typeface="Courier"/>
              </a:rPr>
              <a:t>ropp_pp_types.f90</a:t>
            </a: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Longer strings for </a:t>
            </a:r>
            <a:r>
              <a:rPr lang="en-US" sz="1200" dirty="0" err="1" smtClean="0">
                <a:latin typeface="Courier"/>
                <a:cs typeface="Courier"/>
              </a:rPr>
              <a:t>mfile</a:t>
            </a:r>
            <a:r>
              <a:rPr lang="en-US" sz="1400" dirty="0" smtClean="0"/>
              <a:t>, </a:t>
            </a:r>
            <a:r>
              <a:rPr lang="en-US" sz="1200" dirty="0" err="1" smtClean="0">
                <a:latin typeface="Courier"/>
                <a:cs typeface="Courier"/>
              </a:rPr>
              <a:t>bfile</a:t>
            </a:r>
            <a:r>
              <a:rPr lang="en-US" sz="1400" dirty="0" smtClean="0"/>
              <a:t>, </a:t>
            </a:r>
            <a:r>
              <a:rPr lang="en-US" sz="1200" dirty="0" err="1" smtClean="0">
                <a:latin typeface="Courier"/>
                <a:cs typeface="Courier"/>
              </a:rPr>
              <a:t>navfile</a:t>
            </a:r>
            <a:r>
              <a:rPr lang="en-US" sz="1200" dirty="0" smtClean="0">
                <a:latin typeface="Courier"/>
                <a:cs typeface="Courier"/>
              </a:rPr>
              <a:t> </a:t>
            </a:r>
            <a:r>
              <a:rPr lang="en-US" sz="1400" dirty="0" smtClean="0">
                <a:latin typeface="Times New Roman"/>
                <a:cs typeface="Times New Roman"/>
              </a:rPr>
              <a:t>(to be consistent with previous change in </a:t>
            </a:r>
            <a:r>
              <a:rPr lang="en-US" sz="1200" dirty="0" err="1" smtClean="0">
                <a:latin typeface="Courier"/>
                <a:cs typeface="Courier"/>
              </a:rPr>
              <a:t>ropp_pp</a:t>
            </a:r>
            <a:r>
              <a:rPr lang="en-US" sz="1200" dirty="0" smtClean="0">
                <a:latin typeface="Courier"/>
                <a:cs typeface="Courier"/>
              </a:rPr>
              <a:t> </a:t>
            </a:r>
            <a:r>
              <a:rPr lang="en-US" sz="1400" dirty="0" smtClean="0">
                <a:latin typeface="Times New Roman"/>
                <a:cs typeface="Times New Roman"/>
              </a:rPr>
              <a:t>tools)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Changes to </a:t>
            </a:r>
            <a:r>
              <a:rPr lang="en-US" sz="1400" dirty="0" smtClean="0">
                <a:latin typeface="Courier"/>
                <a:cs typeface="Courier"/>
              </a:rPr>
              <a:t>ropp_io_read_ncdf_get.f90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Determine open loop bit based on </a:t>
            </a:r>
            <a:r>
              <a:rPr lang="en-US" sz="1200" dirty="0" err="1" smtClean="0">
                <a:latin typeface="Courier"/>
                <a:cs typeface="Courier"/>
              </a:rPr>
              <a:t>ol_data_used</a:t>
            </a:r>
            <a:r>
              <a:rPr lang="en-US" sz="1400" dirty="0" smtClean="0"/>
              <a:t> flag, not on </a:t>
            </a:r>
            <a:r>
              <a:rPr lang="en-US" sz="1200" dirty="0" err="1" smtClean="0">
                <a:latin typeface="Courier"/>
                <a:cs typeface="Courier"/>
              </a:rPr>
              <a:t>ol_data_available</a:t>
            </a:r>
            <a:r>
              <a:rPr lang="en-US" sz="1400" dirty="0" err="1" smtClean="0"/>
              <a:t>/</a:t>
            </a:r>
            <a:r>
              <a:rPr lang="en-US" sz="1200" dirty="0" err="1" smtClean="0">
                <a:latin typeface="Courier"/>
                <a:cs typeface="Courier"/>
              </a:rPr>
              <a:t>rs_data_available</a:t>
            </a:r>
            <a:endParaRPr lang="en-US" sz="1200" dirty="0" smtClean="0">
              <a:latin typeface="Courier"/>
              <a:cs typeface="Courier"/>
            </a:endParaRP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Settings of </a:t>
            </a:r>
            <a:r>
              <a:rPr lang="en-US" sz="1200" dirty="0" smtClean="0">
                <a:latin typeface="Courier"/>
                <a:cs typeface="Courier"/>
              </a:rPr>
              <a:t>PCD</a:t>
            </a:r>
            <a:r>
              <a:rPr lang="en-US" sz="1400" dirty="0" smtClean="0"/>
              <a:t> bits in </a:t>
            </a:r>
            <a:r>
              <a:rPr lang="en-US" sz="1200" dirty="0" err="1" smtClean="0">
                <a:latin typeface="Courier"/>
                <a:cs typeface="Courier"/>
              </a:rPr>
              <a:t>ropp_io_read_ucardata_atmPhs</a:t>
            </a:r>
            <a:r>
              <a:rPr lang="en-US" sz="1400" dirty="0" smtClean="0"/>
              <a:t> and </a:t>
            </a:r>
            <a:r>
              <a:rPr lang="en-US" sz="1200" dirty="0" err="1" smtClean="0">
                <a:latin typeface="Courier"/>
                <a:cs typeface="Courier"/>
              </a:rPr>
              <a:t>ropp_io_read_ucardata_atmPrf</a:t>
            </a:r>
            <a:r>
              <a:rPr lang="en-US" sz="1400" dirty="0" smtClean="0"/>
              <a:t> routines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 to </a:t>
            </a:r>
            <a:r>
              <a:rPr lang="en-US" sz="1400" dirty="0" smtClean="0">
                <a:latin typeface="Courier"/>
                <a:cs typeface="Courier"/>
              </a:rPr>
              <a:t>ropp_io_assign.f90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>
                <a:latin typeface="Times New Roman"/>
                <a:cs typeface="Times New Roman"/>
              </a:rPr>
              <a:t>Copying the </a:t>
            </a:r>
            <a:r>
              <a:rPr lang="en-US" sz="1200" dirty="0" smtClean="0">
                <a:latin typeface="Courier"/>
                <a:cs typeface="Courier"/>
              </a:rPr>
              <a:t>%</a:t>
            </a:r>
            <a:r>
              <a:rPr lang="en-US" sz="1200" dirty="0" err="1" smtClean="0">
                <a:latin typeface="Courier"/>
                <a:cs typeface="Courier"/>
              </a:rPr>
              <a:t>bg</a:t>
            </a:r>
            <a:r>
              <a:rPr lang="en-US" sz="1400" dirty="0" smtClean="0">
                <a:latin typeface="Times New Roman"/>
                <a:cs typeface="Times New Roman"/>
              </a:rPr>
              <a:t> substructure of </a:t>
            </a:r>
            <a:r>
              <a:rPr lang="en-US" sz="1200" dirty="0" err="1" smtClean="0">
                <a:latin typeface="Courier"/>
                <a:cs typeface="Courier"/>
              </a:rPr>
              <a:t>Roprof</a:t>
            </a:r>
            <a:endParaRPr lang="en-US" sz="1200" dirty="0" smtClean="0">
              <a:latin typeface="Courier"/>
              <a:cs typeface="Courier"/>
            </a:endParaRP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Changes to </a:t>
            </a:r>
            <a:r>
              <a:rPr lang="en-US" sz="1400" dirty="0" smtClean="0">
                <a:latin typeface="Courier"/>
                <a:cs typeface="Courier"/>
              </a:rPr>
              <a:t>ropp_fm_bg2ro_1d.f90</a:t>
            </a:r>
            <a:endParaRPr lang="en-US" sz="1400" dirty="0" smtClean="0"/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Implemented forward-modeling to </a:t>
            </a:r>
            <a:r>
              <a:rPr lang="en-US" sz="1200" dirty="0" err="1" smtClean="0">
                <a:latin typeface="Courier"/>
                <a:cs typeface="Courier"/>
              </a:rPr>
              <a:t>dry_temp</a:t>
            </a:r>
            <a:r>
              <a:rPr lang="en-US" sz="1400" dirty="0" smtClean="0"/>
              <a:t>. This required adding two new routines in </a:t>
            </a:r>
            <a:r>
              <a:rPr lang="en-US" sz="1200" dirty="0" smtClean="0">
                <a:latin typeface="Courier"/>
                <a:cs typeface="Courier"/>
              </a:rPr>
              <a:t>ropp_fm/refrac_1d</a:t>
            </a:r>
            <a:r>
              <a:rPr lang="en-US" sz="1400" dirty="0" smtClean="0"/>
              <a:t>, changing the interfaces in </a:t>
            </a:r>
            <a:r>
              <a:rPr lang="en-US" sz="1200" dirty="0" smtClean="0">
                <a:latin typeface="Courier"/>
                <a:cs typeface="Courier"/>
              </a:rPr>
              <a:t>ropp_fm.f90</a:t>
            </a:r>
            <a:r>
              <a:rPr lang="en-US" sz="1400" dirty="0" smtClean="0"/>
              <a:t>, and minor changes to two </a:t>
            </a:r>
            <a:r>
              <a:rPr lang="en-US" sz="1200" dirty="0" err="1" smtClean="0">
                <a:latin typeface="Courier"/>
                <a:cs typeface="Courier"/>
              </a:rPr>
              <a:t>Makefile.am</a:t>
            </a:r>
            <a:r>
              <a:rPr lang="en-US" sz="1400" dirty="0" smtClean="0"/>
              <a:t> files.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Now copying only height variables when initializing with the </a:t>
            </a:r>
            <a:r>
              <a:rPr lang="en-US" sz="1200" dirty="0" smtClean="0">
                <a:latin typeface="Courier"/>
                <a:cs typeface="Courier"/>
              </a:rPr>
              <a:t>-</a:t>
            </a:r>
            <a:r>
              <a:rPr lang="en-US" sz="1200" dirty="0" err="1" smtClean="0">
                <a:latin typeface="Courier"/>
                <a:cs typeface="Courier"/>
              </a:rPr>
              <a:t>l</a:t>
            </a:r>
            <a:r>
              <a:rPr lang="en-US" sz="1400" dirty="0" smtClean="0"/>
              <a:t> option, not the whole </a:t>
            </a:r>
            <a:r>
              <a:rPr lang="en-US" sz="1200" dirty="0" smtClean="0">
                <a:latin typeface="Courier"/>
                <a:cs typeface="Courier"/>
              </a:rPr>
              <a:t>lev1b</a:t>
            </a:r>
            <a:r>
              <a:rPr lang="en-US" sz="1400" dirty="0" smtClean="0"/>
              <a:t> and </a:t>
            </a:r>
            <a:r>
              <a:rPr lang="en-US" sz="1200" dirty="0" smtClean="0">
                <a:latin typeface="Courier"/>
                <a:cs typeface="Courier"/>
              </a:rPr>
              <a:t>lev2a</a:t>
            </a:r>
            <a:r>
              <a:rPr lang="en-US" sz="1400" dirty="0" smtClean="0"/>
              <a:t> structures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New routines to initialize the </a:t>
            </a:r>
            <a:r>
              <a:rPr lang="en-US" sz="1200" dirty="0" smtClean="0">
                <a:latin typeface="Courier"/>
                <a:cs typeface="Courier"/>
              </a:rPr>
              <a:t>Obs1dRefrac</a:t>
            </a:r>
            <a:r>
              <a:rPr lang="en-US" sz="1400" dirty="0" smtClean="0"/>
              <a:t> and </a:t>
            </a:r>
            <a:r>
              <a:rPr lang="en-US" sz="1200" dirty="0" smtClean="0">
                <a:latin typeface="Courier"/>
                <a:cs typeface="Courier"/>
              </a:rPr>
              <a:t>Obs1dBangle</a:t>
            </a:r>
            <a:r>
              <a:rPr lang="en-US" sz="1400" dirty="0" smtClean="0"/>
              <a:t> structures when called with the </a:t>
            </a:r>
            <a:r>
              <a:rPr lang="en-US" sz="1200" dirty="0" smtClean="0">
                <a:latin typeface="Courier"/>
                <a:cs typeface="Courier"/>
              </a:rPr>
              <a:t>-</a:t>
            </a:r>
            <a:r>
              <a:rPr lang="en-US" sz="1200" dirty="0" err="1" smtClean="0">
                <a:latin typeface="Courier"/>
                <a:cs typeface="Courier"/>
              </a:rPr>
              <a:t>l</a:t>
            </a:r>
            <a:r>
              <a:rPr lang="en-US" sz="1400" dirty="0" smtClean="0"/>
              <a:t> option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Minor changes to </a:t>
            </a:r>
            <a:r>
              <a:rPr lang="en-US" sz="1400" dirty="0" smtClean="0">
                <a:latin typeface="Courier"/>
                <a:cs typeface="Courier"/>
              </a:rPr>
              <a:t>grib2bgrasc.f90</a:t>
            </a:r>
            <a:endParaRPr lang="en-US" sz="1400" dirty="0" smtClean="0"/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Now setting </a:t>
            </a:r>
            <a:r>
              <a:rPr lang="en-US" sz="1200" dirty="0" smtClean="0">
                <a:latin typeface="Courier"/>
                <a:cs typeface="Courier"/>
              </a:rPr>
              <a:t>PCD</a:t>
            </a:r>
            <a:r>
              <a:rPr lang="en-US" sz="1400" dirty="0" smtClean="0"/>
              <a:t> bit 15 (background data)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Now using </a:t>
            </a:r>
            <a:r>
              <a:rPr lang="en-US" sz="1200" dirty="0" err="1" smtClean="0">
                <a:latin typeface="Courier"/>
                <a:cs typeface="Courier"/>
              </a:rPr>
              <a:t>fcperiod</a:t>
            </a:r>
            <a:r>
              <a:rPr lang="en-US" sz="1400" dirty="0" smtClean="0"/>
              <a:t> (lead time) from </a:t>
            </a:r>
            <a:r>
              <a:rPr lang="en-US" sz="1200" dirty="0" smtClean="0">
                <a:latin typeface="Courier"/>
                <a:cs typeface="Courier"/>
              </a:rPr>
              <a:t>grib1</a:t>
            </a:r>
            <a:r>
              <a:rPr lang="en-US" sz="1400" dirty="0" smtClean="0"/>
              <a:t> when interpolating in time (still debating on that one)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382588" y="152400"/>
            <a:ext cx="9218612" cy="609600"/>
          </a:xfrm>
        </p:spPr>
        <p:txBody>
          <a:bodyPr/>
          <a:lstStyle/>
          <a:p>
            <a:r>
              <a:rPr lang="en-US" dirty="0" smtClean="0"/>
              <a:t>Recent updates to </a:t>
            </a:r>
            <a:r>
              <a:rPr lang="en-US" dirty="0" err="1" smtClean="0"/>
              <a:t>dmi_trunk</a:t>
            </a:r>
            <a:r>
              <a:rPr lang="en-US" dirty="0" smtClean="0"/>
              <a:t> (cont.)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04800" y="958197"/>
            <a:ext cx="9296400" cy="20898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 to </a:t>
            </a:r>
            <a:r>
              <a:rPr lang="en-US" sz="1400" dirty="0" smtClean="0">
                <a:latin typeface="Courier"/>
                <a:cs typeface="Courier"/>
              </a:rPr>
              <a:t>ropp_apps_tph_tool.f90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Avoiding extra variables stored in </a:t>
            </a:r>
            <a:r>
              <a:rPr lang="en-US" sz="1200" dirty="0" err="1" smtClean="0">
                <a:latin typeface="Courier"/>
                <a:cs typeface="Courier"/>
              </a:rPr>
              <a:t>Vlist</a:t>
            </a:r>
            <a:r>
              <a:rPr lang="en-US" sz="1400" dirty="0" smtClean="0"/>
              <a:t> to be lost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Minor change to </a:t>
            </a:r>
            <a:r>
              <a:rPr lang="en-US" sz="1400" dirty="0" smtClean="0">
                <a:latin typeface="Courier"/>
                <a:cs typeface="Courier"/>
              </a:rPr>
              <a:t>ropp_io_types.f90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Changed Level 2b </a:t>
            </a:r>
            <a:r>
              <a:rPr lang="en-US" sz="1200" dirty="0" err="1" smtClean="0">
                <a:latin typeface="Courier"/>
                <a:cs typeface="Courier"/>
              </a:rPr>
              <a:t>shum</a:t>
            </a:r>
            <a:r>
              <a:rPr lang="en-US" sz="1400" dirty="0" smtClean="0"/>
              <a:t> valid range from 5 </a:t>
            </a:r>
            <a:r>
              <a:rPr lang="en-US" sz="1400" dirty="0" err="1" smtClean="0"/>
              <a:t>g</a:t>
            </a:r>
            <a:r>
              <a:rPr lang="en-US" sz="1400" dirty="0" smtClean="0"/>
              <a:t>/kg to 50 </a:t>
            </a:r>
            <a:r>
              <a:rPr lang="en-US" sz="1400" dirty="0" err="1" smtClean="0"/>
              <a:t>g</a:t>
            </a:r>
            <a:r>
              <a:rPr lang="en-US" sz="1400" dirty="0" smtClean="0"/>
              <a:t>/kg (still debating on that one, see #437)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Minor changes to </a:t>
            </a:r>
            <a:r>
              <a:rPr lang="en-US" sz="1400" dirty="0" smtClean="0">
                <a:latin typeface="Courier"/>
                <a:cs typeface="Courier"/>
              </a:rPr>
              <a:t>eum2ropp</a:t>
            </a:r>
            <a:r>
              <a:rPr lang="en-US" sz="1600" dirty="0" smtClean="0"/>
              <a:t>, </a:t>
            </a:r>
            <a:r>
              <a:rPr lang="en-US" sz="1400" dirty="0" smtClean="0">
                <a:latin typeface="Courier"/>
                <a:cs typeface="Courier"/>
              </a:rPr>
              <a:t>ucar2ropp</a:t>
            </a:r>
            <a:r>
              <a:rPr lang="en-US" sz="1600" dirty="0" smtClean="0"/>
              <a:t>, </a:t>
            </a:r>
            <a:r>
              <a:rPr lang="en-US" sz="1400" dirty="0" smtClean="0">
                <a:latin typeface="Courier"/>
                <a:cs typeface="Courier"/>
              </a:rPr>
              <a:t>ropp2ropp</a:t>
            </a:r>
            <a:r>
              <a:rPr lang="en-US" sz="1600" dirty="0" smtClean="0"/>
              <a:t>, and </a:t>
            </a:r>
            <a:r>
              <a:rPr lang="en-US" sz="1400" dirty="0" smtClean="0">
                <a:latin typeface="Courier"/>
                <a:cs typeface="Courier"/>
              </a:rPr>
              <a:t>ropp_fm_bg2ro_1d</a:t>
            </a:r>
            <a:r>
              <a:rPr lang="en-US" sz="1600" dirty="0" smtClean="0"/>
              <a:t> </a:t>
            </a: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No warnings (exit code 1) when using </a:t>
            </a:r>
            <a:r>
              <a:rPr lang="en-US" sz="1200" dirty="0" smtClean="0">
                <a:latin typeface="Courier"/>
                <a:cs typeface="Courier"/>
              </a:rPr>
              <a:t>--no-</a:t>
            </a:r>
            <a:r>
              <a:rPr lang="en-US" sz="1200" dirty="0" err="1" smtClean="0">
                <a:latin typeface="Courier"/>
                <a:cs typeface="Courier"/>
              </a:rPr>
              <a:t>ranchk</a:t>
            </a:r>
            <a:r>
              <a:rPr lang="en-US" sz="1400" dirty="0" smtClean="0"/>
              <a:t> or </a:t>
            </a:r>
            <a:r>
              <a:rPr lang="en-US" sz="1200" dirty="0" smtClean="0">
                <a:latin typeface="Courier"/>
                <a:cs typeface="Courier"/>
              </a:rPr>
              <a:t>--no-</a:t>
            </a:r>
            <a:r>
              <a:rPr lang="en-US" sz="1200" dirty="0" err="1" smtClean="0">
                <a:latin typeface="Courier"/>
                <a:cs typeface="Courier"/>
              </a:rPr>
              <a:t>zapem</a:t>
            </a:r>
            <a:r>
              <a:rPr lang="en-US" sz="1400" dirty="0" smtClean="0">
                <a:latin typeface="Times New Roman"/>
                <a:cs typeface="Times New Roman"/>
              </a:rPr>
              <a:t> options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382588" y="152400"/>
            <a:ext cx="9218612" cy="609600"/>
          </a:xfrm>
        </p:spPr>
        <p:txBody>
          <a:bodyPr/>
          <a:lstStyle/>
          <a:p>
            <a:r>
              <a:rPr lang="en-US" dirty="0" smtClean="0"/>
              <a:t>Coming updates to </a:t>
            </a:r>
            <a:r>
              <a:rPr lang="en-US" dirty="0" err="1" smtClean="0"/>
              <a:t>dmi_trunk</a:t>
            </a:r>
            <a:endParaRPr lang="en-US" dirty="0" smtClean="0"/>
          </a:p>
        </p:txBody>
      </p:sp>
      <p:sp>
        <p:nvSpPr>
          <p:cNvPr id="11" name="TextBox 10"/>
          <p:cNvSpPr txBox="1"/>
          <p:nvPr/>
        </p:nvSpPr>
        <p:spPr>
          <a:xfrm>
            <a:off x="361950" y="914400"/>
            <a:ext cx="9182100" cy="52322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Fixes to </a:t>
            </a:r>
            <a:r>
              <a:rPr lang="en-US" sz="1400" dirty="0" err="1" smtClean="0">
                <a:latin typeface="Courier"/>
                <a:cs typeface="Courier"/>
              </a:rPr>
              <a:t>ropp_pp_occ_tool</a:t>
            </a:r>
            <a:r>
              <a:rPr lang="en-US" sz="1600" dirty="0" smtClean="0"/>
              <a:t> (problems originally detected with </a:t>
            </a:r>
            <a:r>
              <a:rPr lang="en-US" sz="1400" dirty="0" err="1" smtClean="0">
                <a:latin typeface="Courier"/>
                <a:cs typeface="Courier"/>
              </a:rPr>
              <a:t>ropp_pp_invert_tool</a:t>
            </a:r>
            <a:r>
              <a:rPr lang="en-US" sz="1600" dirty="0" smtClean="0"/>
              <a:t>)</a:t>
            </a: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Related to poor input data – the code needs to be able to handle them better (must not hang or give segmentation faults) (tickets #319, #332, #358, #374, #442)</a:t>
            </a: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Possibly more fixes after looking into odd case from JGR paper by Wang et al. (ticket #344)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More global attributes (harmonizing with our level 3 products)</a:t>
            </a:r>
            <a:endParaRPr lang="en-US" sz="1400" dirty="0" smtClean="0">
              <a:latin typeface="Courier"/>
              <a:cs typeface="Courier"/>
            </a:endParaRP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Introducing </a:t>
            </a:r>
            <a:r>
              <a:rPr lang="en-US" sz="1200" dirty="0" smtClean="0">
                <a:latin typeface="Courier"/>
                <a:cs typeface="Courier"/>
              </a:rPr>
              <a:t>description</a:t>
            </a:r>
            <a:r>
              <a:rPr lang="en-US" sz="1400" dirty="0" smtClean="0"/>
              <a:t>, </a:t>
            </a:r>
            <a:r>
              <a:rPr lang="en-US" sz="1200" dirty="0" err="1" smtClean="0">
                <a:latin typeface="Courier"/>
                <a:cs typeface="Courier"/>
              </a:rPr>
              <a:t>product_id</a:t>
            </a:r>
            <a:r>
              <a:rPr lang="en-US" sz="1400" dirty="0" smtClean="0"/>
              <a:t>, </a:t>
            </a:r>
            <a:r>
              <a:rPr lang="en-US" sz="1200" dirty="0" err="1" smtClean="0">
                <a:latin typeface="Courier"/>
                <a:cs typeface="Courier"/>
              </a:rPr>
              <a:t>product_name</a:t>
            </a:r>
            <a:r>
              <a:rPr lang="en-US" sz="1400" dirty="0" smtClean="0"/>
              <a:t>, </a:t>
            </a:r>
            <a:r>
              <a:rPr lang="en-US" sz="1200" dirty="0" err="1" smtClean="0">
                <a:latin typeface="Courier"/>
                <a:cs typeface="Courier"/>
              </a:rPr>
              <a:t>product_acronym</a:t>
            </a:r>
            <a:r>
              <a:rPr lang="en-US" sz="1400" dirty="0" smtClean="0"/>
              <a:t>, </a:t>
            </a:r>
            <a:r>
              <a:rPr lang="en-US" sz="1200" dirty="0" err="1" smtClean="0">
                <a:latin typeface="Courier"/>
                <a:cs typeface="Courier"/>
              </a:rPr>
              <a:t>product_version</a:t>
            </a:r>
            <a:r>
              <a:rPr lang="en-US" sz="1400" dirty="0" smtClean="0">
                <a:latin typeface="Times New Roman"/>
                <a:cs typeface="Times New Roman"/>
              </a:rPr>
              <a:t>, etc. (ticket #342)</a:t>
            </a:r>
            <a:endParaRPr lang="en-US" sz="1200" dirty="0" smtClean="0">
              <a:latin typeface="Courier"/>
              <a:cs typeface="Courier"/>
            </a:endParaRP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Possibly more changes to </a:t>
            </a:r>
            <a:r>
              <a:rPr lang="en-US" sz="1400" dirty="0" smtClean="0">
                <a:latin typeface="Courier"/>
                <a:cs typeface="Courier"/>
              </a:rPr>
              <a:t>eum2ropp</a:t>
            </a: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Level 1a parts in connection with our reprocessing (ticket #370)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Possibly changes to </a:t>
            </a:r>
            <a:r>
              <a:rPr lang="en-US" sz="1400" dirty="0" smtClean="0">
                <a:latin typeface="Courier"/>
                <a:cs typeface="Courier"/>
              </a:rPr>
              <a:t>ropp_fm_bg2ro</a:t>
            </a:r>
          </a:p>
          <a:p>
            <a:pPr marL="638175" lvl="1" indent="-180975">
              <a:spcAft>
                <a:spcPts val="600"/>
              </a:spcAft>
              <a:buClr>
                <a:schemeClr val="tx1"/>
              </a:buClr>
              <a:buFont typeface="Wingdings" charset="2"/>
              <a:buChar char="§"/>
            </a:pPr>
            <a:r>
              <a:rPr lang="en-US" sz="1400" dirty="0" smtClean="0"/>
              <a:t>Problems with using the </a:t>
            </a:r>
            <a:r>
              <a:rPr lang="en-US" sz="1200" dirty="0" smtClean="0">
                <a:latin typeface="Courier"/>
                <a:cs typeface="Courier"/>
              </a:rPr>
              <a:t>-</a:t>
            </a:r>
            <a:r>
              <a:rPr lang="en-US" sz="1200" dirty="0" err="1" smtClean="0">
                <a:latin typeface="Courier"/>
                <a:cs typeface="Courier"/>
              </a:rPr>
              <a:t>l</a:t>
            </a:r>
            <a:r>
              <a:rPr lang="en-US" sz="1400" dirty="0" smtClean="0"/>
              <a:t> option (output on observation levels) when input level 1b levels are severely out of order (ticket #334)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Changes to </a:t>
            </a:r>
            <a:r>
              <a:rPr lang="en-US" sz="1400" dirty="0" err="1" smtClean="0">
                <a:latin typeface="Courier"/>
                <a:cs typeface="Courier"/>
              </a:rPr>
              <a:t>ropp_pp_occ_tool</a:t>
            </a:r>
            <a:endParaRPr lang="en-US" sz="1400" dirty="0" smtClean="0"/>
          </a:p>
          <a:p>
            <a:pPr marL="638175" lvl="2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To make sure that profiles now failing to process because of e.g., </a:t>
            </a:r>
            <a:r>
              <a:rPr lang="en-US" sz="1400" dirty="0" err="1" smtClean="0"/>
              <a:t>stat.opt</a:t>
            </a:r>
            <a:r>
              <a:rPr lang="en-US" sz="1400" dirty="0" smtClean="0"/>
              <a:t>. problems are still processed, but with relevant QC parameters written to the </a:t>
            </a:r>
            <a:r>
              <a:rPr lang="en-US" sz="1400" dirty="0" err="1" smtClean="0"/>
              <a:t>NetCDF</a:t>
            </a:r>
            <a:r>
              <a:rPr lang="en-US" sz="1400" dirty="0" smtClean="0"/>
              <a:t> output file (tickets #317, #441)</a:t>
            </a:r>
          </a:p>
          <a:p>
            <a:pPr marL="180975" indent="-180975">
              <a:spcAft>
                <a:spcPts val="600"/>
              </a:spcAft>
              <a:buFont typeface="Arial"/>
              <a:buChar char="•"/>
            </a:pPr>
            <a:r>
              <a:rPr lang="en-US" sz="1600" dirty="0" smtClean="0"/>
              <a:t>Possibly more changes to </a:t>
            </a:r>
            <a:r>
              <a:rPr lang="en-US" sz="1400" dirty="0" err="1" smtClean="0">
                <a:latin typeface="Courier"/>
                <a:cs typeface="Courier"/>
              </a:rPr>
              <a:t>ropp_pp_occ_tool</a:t>
            </a:r>
            <a:r>
              <a:rPr lang="en-US" sz="1600" dirty="0" smtClean="0"/>
              <a:t> subroutines</a:t>
            </a:r>
          </a:p>
          <a:p>
            <a:pPr marL="638175" lvl="1" indent="-180975">
              <a:spcAft>
                <a:spcPts val="600"/>
              </a:spcAft>
              <a:buClr>
                <a:srgbClr val="000090"/>
              </a:buClr>
              <a:buFont typeface="Wingdings" charset="2"/>
              <a:buChar char="§"/>
            </a:pPr>
            <a:r>
              <a:rPr lang="en-US" sz="1400" dirty="0" smtClean="0"/>
              <a:t>Subroutines related to the wave optics part to deal with kink at 25 km (no ticket yet)</a:t>
            </a:r>
            <a:endParaRPr lang="en-US" sz="1400" dirty="0" smtClean="0">
              <a:latin typeface="Courier"/>
              <a:cs typeface="Courier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ank">
  <a:themeElements>
    <a:clrScheme name="blank 11">
      <a:dk1>
        <a:srgbClr val="00279F"/>
      </a:dk1>
      <a:lt1>
        <a:srgbClr val="FFFFFF"/>
      </a:lt1>
      <a:dk2>
        <a:srgbClr val="114FFB"/>
      </a:dk2>
      <a:lt2>
        <a:srgbClr val="CECECE"/>
      </a:lt2>
      <a:accent1>
        <a:srgbClr val="00B7A5"/>
      </a:accent1>
      <a:accent2>
        <a:srgbClr val="009688"/>
      </a:accent2>
      <a:accent3>
        <a:srgbClr val="FFFFFF"/>
      </a:accent3>
      <a:accent4>
        <a:srgbClr val="002087"/>
      </a:accent4>
      <a:accent5>
        <a:srgbClr val="AAD8CF"/>
      </a:accent5>
      <a:accent6>
        <a:srgbClr val="00877B"/>
      </a:accent6>
      <a:hlink>
        <a:srgbClr val="E63A18"/>
      </a:hlink>
      <a:folHlink>
        <a:srgbClr val="F2A2A0"/>
      </a:folHlink>
    </a:clrScheme>
    <a:fontScheme name="blank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triangle" w="lg" len="med"/>
        </a:ln>
        <a:effectLst/>
      </a:spPr>
      <a:bodyPr vert="horz" wrap="square" lIns="90471" tIns="44441" rIns="90471" bIns="44441" numCol="1" anchor="t" anchorCtr="0" compatLnSpc="1">
        <a:prstTxWarp prst="textNoShape">
          <a:avLst/>
        </a:prstTxWarp>
      </a:bodyPr>
      <a:lstStyle>
        <a:defPPr marL="342900" marR="0" indent="-342900" algn="l" defTabSz="762000" rtl="0" eaLnBrk="0" fontAlgn="base" latinLnBrk="0" hangingPunct="0">
          <a:lnSpc>
            <a:spcPct val="100000"/>
          </a:lnSpc>
          <a:spcBef>
            <a:spcPct val="20000"/>
          </a:spcBef>
          <a:spcAft>
            <a:spcPct val="0"/>
          </a:spcAft>
          <a:buClr>
            <a:srgbClr val="C93369"/>
          </a:buClr>
          <a:buSzPct val="120000"/>
          <a:buFontTx/>
          <a:buNone/>
          <a:tabLst/>
          <a:defRPr kumimoji="0" lang="en-GB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Times New Roman" pitchFamily="-112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triangle" w="lg" len="med"/>
        </a:ln>
        <a:effectLst/>
      </a:spPr>
      <a:bodyPr vert="horz" wrap="square" lIns="90471" tIns="44441" rIns="90471" bIns="44441" numCol="1" anchor="t" anchorCtr="0" compatLnSpc="1">
        <a:prstTxWarp prst="textNoShape">
          <a:avLst/>
        </a:prstTxWarp>
      </a:bodyPr>
      <a:lstStyle>
        <a:defPPr marL="342900" marR="0" indent="-342900" algn="l" defTabSz="762000" rtl="0" eaLnBrk="0" fontAlgn="base" latinLnBrk="0" hangingPunct="0">
          <a:lnSpc>
            <a:spcPct val="100000"/>
          </a:lnSpc>
          <a:spcBef>
            <a:spcPct val="20000"/>
          </a:spcBef>
          <a:spcAft>
            <a:spcPct val="0"/>
          </a:spcAft>
          <a:buClr>
            <a:srgbClr val="C93369"/>
          </a:buClr>
          <a:buSzPct val="120000"/>
          <a:buFontTx/>
          <a:buNone/>
          <a:tabLst/>
          <a:defRPr kumimoji="0" lang="en-GB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Times New Roman" pitchFamily="-112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8">
        <a:dk1>
          <a:srgbClr val="00279F"/>
        </a:dk1>
        <a:lt1>
          <a:srgbClr val="FFFFFF"/>
        </a:lt1>
        <a:dk2>
          <a:srgbClr val="114FFB"/>
        </a:dk2>
        <a:lt2>
          <a:srgbClr val="CECECE"/>
        </a:lt2>
        <a:accent1>
          <a:srgbClr val="00B7A5"/>
        </a:accent1>
        <a:accent2>
          <a:srgbClr val="009688"/>
        </a:accent2>
        <a:accent3>
          <a:srgbClr val="FFFFFF"/>
        </a:accent3>
        <a:accent4>
          <a:srgbClr val="002087"/>
        </a:accent4>
        <a:accent5>
          <a:srgbClr val="AAD8CF"/>
        </a:accent5>
        <a:accent6>
          <a:srgbClr val="00877B"/>
        </a:accent6>
        <a:hlink>
          <a:srgbClr val="E63A18"/>
        </a:hlink>
        <a:folHlink>
          <a:srgbClr val="DBD9D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9">
        <a:dk1>
          <a:srgbClr val="00279F"/>
        </a:dk1>
        <a:lt1>
          <a:srgbClr val="FFFFFF"/>
        </a:lt1>
        <a:dk2>
          <a:srgbClr val="114FFB"/>
        </a:dk2>
        <a:lt2>
          <a:srgbClr val="CECECE"/>
        </a:lt2>
        <a:accent1>
          <a:srgbClr val="00B7A5"/>
        </a:accent1>
        <a:accent2>
          <a:srgbClr val="009688"/>
        </a:accent2>
        <a:accent3>
          <a:srgbClr val="FFFFFF"/>
        </a:accent3>
        <a:accent4>
          <a:srgbClr val="002087"/>
        </a:accent4>
        <a:accent5>
          <a:srgbClr val="AAD8CF"/>
        </a:accent5>
        <a:accent6>
          <a:srgbClr val="00877B"/>
        </a:accent6>
        <a:hlink>
          <a:srgbClr val="E63A18"/>
        </a:hlink>
        <a:folHlink>
          <a:srgbClr val="E7D1C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10">
        <a:dk1>
          <a:srgbClr val="00279F"/>
        </a:dk1>
        <a:lt1>
          <a:srgbClr val="FFFFFF"/>
        </a:lt1>
        <a:dk2>
          <a:srgbClr val="114FFB"/>
        </a:dk2>
        <a:lt2>
          <a:srgbClr val="CECECE"/>
        </a:lt2>
        <a:accent1>
          <a:srgbClr val="00B7A5"/>
        </a:accent1>
        <a:accent2>
          <a:srgbClr val="009688"/>
        </a:accent2>
        <a:accent3>
          <a:srgbClr val="FFFFFF"/>
        </a:accent3>
        <a:accent4>
          <a:srgbClr val="002087"/>
        </a:accent4>
        <a:accent5>
          <a:srgbClr val="AAD8CF"/>
        </a:accent5>
        <a:accent6>
          <a:srgbClr val="00877B"/>
        </a:accent6>
        <a:hlink>
          <a:srgbClr val="E63A18"/>
        </a:hlink>
        <a:folHlink>
          <a:srgbClr val="EB726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11">
        <a:dk1>
          <a:srgbClr val="00279F"/>
        </a:dk1>
        <a:lt1>
          <a:srgbClr val="FFFFFF"/>
        </a:lt1>
        <a:dk2>
          <a:srgbClr val="114FFB"/>
        </a:dk2>
        <a:lt2>
          <a:srgbClr val="CECECE"/>
        </a:lt2>
        <a:accent1>
          <a:srgbClr val="00B7A5"/>
        </a:accent1>
        <a:accent2>
          <a:srgbClr val="009688"/>
        </a:accent2>
        <a:accent3>
          <a:srgbClr val="FFFFFF"/>
        </a:accent3>
        <a:accent4>
          <a:srgbClr val="002087"/>
        </a:accent4>
        <a:accent5>
          <a:srgbClr val="AAD8CF"/>
        </a:accent5>
        <a:accent6>
          <a:srgbClr val="00877B"/>
        </a:accent6>
        <a:hlink>
          <a:srgbClr val="E63A18"/>
        </a:hlink>
        <a:folHlink>
          <a:srgbClr val="F2A2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9425324</TotalTime>
  <Pages>2</Pages>
  <Words>891</Words>
  <Application>Microsoft Macintosh PowerPoint</Application>
  <PresentationFormat>A4 Paper (210x297 mm)</PresentationFormat>
  <Paragraphs>69</Paragraphs>
  <Slides>6</Slides>
  <Notes>1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blank</vt:lpstr>
      <vt:lpstr>ROM SAF PTM18 IEEC, Barcelona 31-05-2016</vt:lpstr>
      <vt:lpstr>Purpose of the dmi_trunk</vt:lpstr>
      <vt:lpstr>Recent updates to dmi_trunk</vt:lpstr>
      <vt:lpstr>Recent updates to dmi_trunk (cont.)</vt:lpstr>
      <vt:lpstr>Recent updates to dmi_trunk (cont.)</vt:lpstr>
      <vt:lpstr>Coming updates to dmi_trunk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GRAS SAF CDOP PT4 Meeting</dc:title>
  <dc:subject/>
  <dc:creator/>
  <cp:keywords/>
  <dc:description/>
  <cp:lastModifiedBy>Stig Syndergaard</cp:lastModifiedBy>
  <cp:revision>1174</cp:revision>
  <cp:lastPrinted>2001-09-03T13:35:46Z</cp:lastPrinted>
  <dcterms:created xsi:type="dcterms:W3CDTF">2016-05-31T02:19:48Z</dcterms:created>
  <dcterms:modified xsi:type="dcterms:W3CDTF">2016-05-31T02:24:52Z</dcterms:modified>
</cp:coreProperties>
</file>

<file path=docProps/thumbnail.jpeg>
</file>